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147" r:id="rId2"/>
    <p:sldId id="1148" r:id="rId3"/>
    <p:sldId id="1150" r:id="rId4"/>
    <p:sldId id="1157" r:id="rId5"/>
    <p:sldId id="1160" r:id="rId6"/>
    <p:sldId id="1162" r:id="rId7"/>
    <p:sldId id="1158" r:id="rId8"/>
    <p:sldId id="1166" r:id="rId9"/>
    <p:sldId id="1208" r:id="rId10"/>
    <p:sldId id="1163" r:id="rId11"/>
    <p:sldId id="1164" r:id="rId12"/>
    <p:sldId id="1167" r:id="rId13"/>
    <p:sldId id="1152" r:id="rId14"/>
    <p:sldId id="1168" r:id="rId15"/>
    <p:sldId id="1154" r:id="rId16"/>
    <p:sldId id="1169" r:id="rId17"/>
    <p:sldId id="1174" r:id="rId18"/>
    <p:sldId id="1182" r:id="rId19"/>
    <p:sldId id="1170" r:id="rId20"/>
    <p:sldId id="1171" r:id="rId21"/>
    <p:sldId id="1186" r:id="rId22"/>
    <p:sldId id="1173" r:id="rId23"/>
    <p:sldId id="1172" r:id="rId24"/>
    <p:sldId id="1192" r:id="rId25"/>
    <p:sldId id="1193" r:id="rId26"/>
    <p:sldId id="1187" r:id="rId27"/>
    <p:sldId id="1194" r:id="rId28"/>
    <p:sldId id="1200" r:id="rId29"/>
    <p:sldId id="1196" r:id="rId30"/>
    <p:sldId id="1177" r:id="rId31"/>
    <p:sldId id="1188" r:id="rId32"/>
    <p:sldId id="1175" r:id="rId33"/>
    <p:sldId id="1189" r:id="rId34"/>
    <p:sldId id="1202" r:id="rId35"/>
    <p:sldId id="1178" r:id="rId36"/>
    <p:sldId id="1179" r:id="rId37"/>
    <p:sldId id="1181" r:id="rId38"/>
    <p:sldId id="1198" r:id="rId39"/>
    <p:sldId id="1190" r:id="rId40"/>
    <p:sldId id="1201" r:id="rId41"/>
    <p:sldId id="1191" r:id="rId42"/>
    <p:sldId id="1199" r:id="rId43"/>
    <p:sldId id="1203" r:id="rId44"/>
    <p:sldId id="1205" r:id="rId45"/>
    <p:sldId id="1206" r:id="rId46"/>
    <p:sldId id="1204" r:id="rId47"/>
    <p:sldId id="1207" r:id="rId48"/>
  </p:sldIdLst>
  <p:sldSz cx="9144000" cy="6858000" type="screen4x3"/>
  <p:notesSz cx="6858000" cy="9667875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FF09"/>
    <a:srgbClr val="376092"/>
    <a:srgbClr val="EAEAEA"/>
    <a:srgbClr val="3333FF"/>
    <a:srgbClr val="99FFCC"/>
    <a:srgbClr val="FF5050"/>
    <a:srgbClr val="FFF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6" autoAdjust="0"/>
  </p:normalViewPr>
  <p:slideViewPr>
    <p:cSldViewPr>
      <p:cViewPr varScale="1">
        <p:scale>
          <a:sx n="100" d="100"/>
          <a:sy n="100" d="100"/>
        </p:scale>
        <p:origin x="19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778"/>
      </p:cViewPr>
      <p:guideLst>
        <p:guide orient="horz" pos="3045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0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8210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0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8210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218198C-434A-4DA1-96F4-3C215EAD24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13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720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2ECDEC7-32BF-470A-9FEE-12AA8867831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1918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505659FF-9C40-41BC-A471-1016DF6CF4F6}" type="slidenum">
              <a:rPr lang="es-ES_tradnl" altLang="es-ES" smtClean="0"/>
              <a:pPr>
                <a:spcBef>
                  <a:spcPct val="0"/>
                </a:spcBef>
                <a:defRPr/>
              </a:pPr>
              <a:t>1</a:t>
            </a:fld>
            <a:endParaRPr lang="es-ES_tradnl" altLang="es-E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r>
              <a:rPr lang="en-GB" altLang="es-ES" dirty="0" err="1">
                <a:latin typeface="Times New Roman" charset="0"/>
                <a:ea typeface="ＭＳ Ｐゴシック" pitchFamily="34" charset="-128"/>
              </a:rPr>
              <a:t>Fotografía</a:t>
            </a:r>
            <a:r>
              <a:rPr lang="en-GB" altLang="es-ES" baseline="0" dirty="0">
                <a:latin typeface="Times New Roman" charset="0"/>
                <a:ea typeface="ＭＳ Ｐゴシック" pitchFamily="34" charset="-128"/>
              </a:rPr>
              <a:t> </a:t>
            </a:r>
            <a:r>
              <a:rPr lang="en-GB" altLang="es-ES" baseline="0" dirty="0" err="1">
                <a:latin typeface="Times New Roman" charset="0"/>
                <a:ea typeface="ＭＳ Ｐゴシック" pitchFamily="34" charset="-128"/>
              </a:rPr>
              <a:t>tomada</a:t>
            </a:r>
            <a:r>
              <a:rPr lang="en-GB" altLang="es-ES" baseline="0" dirty="0">
                <a:latin typeface="Times New Roman" charset="0"/>
                <a:ea typeface="ＭＳ Ｐゴシック" pitchFamily="34" charset="-128"/>
              </a:rPr>
              <a:t> </a:t>
            </a:r>
            <a:r>
              <a:rPr lang="en-GB" altLang="es-ES" baseline="0" dirty="0" err="1">
                <a:latin typeface="Times New Roman" charset="0"/>
                <a:ea typeface="ＭＳ Ｐゴシック" pitchFamily="34" charset="-128"/>
              </a:rPr>
              <a:t>por</a:t>
            </a:r>
            <a:r>
              <a:rPr lang="en-GB" altLang="es-ES" baseline="0" dirty="0">
                <a:latin typeface="Times New Roman" charset="0"/>
                <a:ea typeface="ＭＳ Ｐゴシック" pitchFamily="34" charset="-128"/>
              </a:rPr>
              <a:t> </a:t>
            </a:r>
            <a:r>
              <a:rPr lang="en-GB" altLang="es-ES" dirty="0">
                <a:latin typeface="Times New Roman" charset="0"/>
                <a:ea typeface="ＭＳ Ｐゴシック" pitchFamily="34" charset="-128"/>
              </a:rPr>
              <a:t>David</a:t>
            </a:r>
            <a:r>
              <a:rPr lang="en-GB" altLang="es-ES" baseline="0" dirty="0">
                <a:latin typeface="Times New Roman" charset="0"/>
                <a:ea typeface="ＭＳ Ｐゴシック" pitchFamily="34" charset="-128"/>
              </a:rPr>
              <a:t> Sánchez (</a:t>
            </a:r>
            <a:r>
              <a:rPr lang="en-GB" altLang="es-ES" baseline="0" dirty="0" err="1">
                <a:latin typeface="Times New Roman" charset="0"/>
                <a:ea typeface="ＭＳ Ｐゴシック" pitchFamily="34" charset="-128"/>
              </a:rPr>
              <a:t>Reunión</a:t>
            </a:r>
            <a:r>
              <a:rPr lang="en-GB" altLang="es-ES" baseline="0" dirty="0">
                <a:latin typeface="Times New Roman" charset="0"/>
                <a:ea typeface="ＭＳ Ｐゴシック" pitchFamily="34" charset="-128"/>
              </a:rPr>
              <a:t> del </a:t>
            </a:r>
            <a:r>
              <a:rPr lang="en-GB" altLang="es-ES" baseline="0" dirty="0" err="1">
                <a:latin typeface="Times New Roman" charset="0"/>
                <a:ea typeface="ＭＳ Ｐゴシック" pitchFamily="34" charset="-128"/>
              </a:rPr>
              <a:t>proyecto</a:t>
            </a:r>
            <a:r>
              <a:rPr lang="en-GB" altLang="es-ES" baseline="0" dirty="0">
                <a:latin typeface="Times New Roman" charset="0"/>
                <a:ea typeface="ＭＳ Ｐゴシック" pitchFamily="34" charset="-128"/>
              </a:rPr>
              <a:t> </a:t>
            </a:r>
            <a:r>
              <a:rPr lang="en-GB" altLang="es-ES" baseline="0" dirty="0" err="1">
                <a:latin typeface="Times New Roman" charset="0"/>
                <a:ea typeface="ＭＳ Ｐゴシック" pitchFamily="34" charset="-128"/>
              </a:rPr>
              <a:t>Europeo</a:t>
            </a:r>
            <a:r>
              <a:rPr lang="en-GB" altLang="es-ES" baseline="0" dirty="0">
                <a:latin typeface="Times New Roman" charset="0"/>
                <a:ea typeface="ＭＳ Ｐゴシック" pitchFamily="34" charset="-128"/>
              </a:rPr>
              <a:t> CHRON)</a:t>
            </a:r>
            <a:endParaRPr lang="en-GB" altLang="es-ES" dirty="0">
              <a:latin typeface="Times New Roman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Más información: http://orientatelecos.blogspot.com.es/2011/03/que-tipo-de-letra-usar.html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936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Captura de vídeo realizada por Ignacio</a:t>
            </a:r>
            <a:r>
              <a:rPr lang="es-ES" baseline="0" dirty="0"/>
              <a:t> de Miguel.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9614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Fotografía de TED </a:t>
            </a:r>
            <a:r>
              <a:rPr lang="es-ES" dirty="0" err="1"/>
              <a:t>Conference</a:t>
            </a:r>
            <a:r>
              <a:rPr lang="es-ES" dirty="0"/>
              <a:t>:</a:t>
            </a:r>
            <a:r>
              <a:rPr lang="es-ES" baseline="0" dirty="0"/>
              <a:t> </a:t>
            </a:r>
            <a:r>
              <a:rPr lang="es-ES" dirty="0"/>
              <a:t>https://www.flickr.com/photos/tedconference/15321411908/in/set-72157648589532996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0349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Fotografía de la izquierda tomada por </a:t>
            </a:r>
            <a:r>
              <a:rPr lang="es-ES" dirty="0" err="1"/>
              <a:t>Kris</a:t>
            </a:r>
            <a:r>
              <a:rPr lang="es-ES" dirty="0"/>
              <a:t> </a:t>
            </a:r>
            <a:r>
              <a:rPr lang="es-ES" dirty="0" err="1"/>
              <a:t>Krüg</a:t>
            </a:r>
            <a:r>
              <a:rPr lang="es-ES" dirty="0"/>
              <a:t>, http://www.flickr.com/photos/kk/4041045946/in/set-72157622654464380</a:t>
            </a:r>
          </a:p>
          <a:p>
            <a:r>
              <a:rPr lang="es-ES" dirty="0"/>
              <a:t>Fotografía de la derecha</a:t>
            </a:r>
            <a:r>
              <a:rPr lang="es-ES" baseline="0" dirty="0"/>
              <a:t> (recortada) tomada por Michael </a:t>
            </a:r>
            <a:r>
              <a:rPr lang="es-ES" baseline="0" dirty="0" err="1"/>
              <a:t>Coghlan</a:t>
            </a:r>
            <a:r>
              <a:rPr lang="es-ES" baseline="0" dirty="0"/>
              <a:t>, </a:t>
            </a:r>
            <a:r>
              <a:rPr lang="es-ES" dirty="0"/>
              <a:t>https://www.flickr.com/photos/mikecogh/4626514325/in/photostream/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5856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Fotografía</a:t>
            </a:r>
            <a:r>
              <a:rPr lang="es-ES" baseline="0" dirty="0"/>
              <a:t> de TED </a:t>
            </a:r>
            <a:r>
              <a:rPr lang="es-ES" baseline="0" dirty="0" err="1"/>
              <a:t>Conference</a:t>
            </a:r>
            <a:r>
              <a:rPr lang="es-ES" baseline="0" dirty="0"/>
              <a:t>: https://www.flickr.com/photos/tedconference/13338713264/in/set-72157642752256543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9777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Fotografía de Sean </a:t>
            </a:r>
            <a:r>
              <a:rPr lang="es-ES" dirty="0" err="1"/>
              <a:t>Dreilinger</a:t>
            </a:r>
            <a:r>
              <a:rPr lang="es-ES" dirty="0"/>
              <a:t>, https://www.flickr.com/photos/seandreilinger/2326448445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3808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Fotografía</a:t>
            </a:r>
            <a:r>
              <a:rPr lang="es-ES" baseline="0" dirty="0"/>
              <a:t> tomada por Stefano F, https://www.flickr.com/photos/stefof/6218494216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3278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Fotografía</a:t>
            </a:r>
            <a:r>
              <a:rPr lang="es-ES" baseline="0" dirty="0"/>
              <a:t> tomada por </a:t>
            </a:r>
            <a:r>
              <a:rPr lang="es-ES" dirty="0"/>
              <a:t>Carl Jones: https://www.flickr.com/photos/_belial/551399468/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0564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Fotografía</a:t>
            </a:r>
            <a:r>
              <a:rPr lang="en-US" dirty="0"/>
              <a:t> del </a:t>
            </a:r>
            <a:r>
              <a:rPr lang="en-US" dirty="0" err="1"/>
              <a:t>fondo</a:t>
            </a:r>
            <a:r>
              <a:rPr lang="en-US" dirty="0"/>
              <a:t> </a:t>
            </a:r>
            <a:r>
              <a:rPr lang="en-US" dirty="0" err="1"/>
              <a:t>tomada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Eleder</a:t>
            </a:r>
            <a:r>
              <a:rPr lang="en-US" baseline="0" dirty="0"/>
              <a:t> Jiménez, </a:t>
            </a:r>
            <a:r>
              <a:rPr lang="en-US" dirty="0"/>
              <a:t>https://www.flickr.com/photos/elederjimenez/6068788877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0564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Fotografía</a:t>
            </a:r>
            <a:r>
              <a:rPr lang="es-ES" baseline="0" dirty="0"/>
              <a:t> del fondo tomada por J.D. </a:t>
            </a:r>
            <a:r>
              <a:rPr lang="es-ES" baseline="0" dirty="0" err="1"/>
              <a:t>Hancock</a:t>
            </a:r>
            <a:r>
              <a:rPr lang="es-ES" baseline="0" dirty="0"/>
              <a:t>, https://www.flickr.com/photos/jdhancock/7175331883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59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Fotografías de TED </a:t>
            </a:r>
            <a:r>
              <a:rPr lang="es-ES" dirty="0" err="1"/>
              <a:t>Conference</a:t>
            </a:r>
            <a:r>
              <a:rPr lang="es-ES" dirty="0"/>
              <a:t>, respectivamente:</a:t>
            </a:r>
          </a:p>
          <a:p>
            <a:r>
              <a:rPr lang="es-ES" dirty="0"/>
              <a:t>https://www.flickr.com/photos/tedconference/13227871545/in/set-72157642507778485</a:t>
            </a:r>
          </a:p>
          <a:p>
            <a:r>
              <a:rPr lang="es-ES" dirty="0"/>
              <a:t>https://www.flickr.com/photos/tedconference/15321411908/in/set-72157648589532996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66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Fotografía de TED </a:t>
            </a:r>
            <a:r>
              <a:rPr lang="es-ES" dirty="0" err="1"/>
              <a:t>Conference</a:t>
            </a:r>
            <a:r>
              <a:rPr lang="es-ES" dirty="0"/>
              <a:t>: https://www.flickr.com/photos/tedconference/13227871545/in/set-72157642507778485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1291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s-ES" altLang="es-ES" dirty="0">
                <a:latin typeface="Times New Roman" charset="0"/>
                <a:ea typeface="ＭＳ Ｐゴシック" pitchFamily="34" charset="-128"/>
              </a:rPr>
              <a:t>Más información</a:t>
            </a:r>
            <a:r>
              <a:rPr lang="es-ES" altLang="es-ES" baseline="0" dirty="0">
                <a:latin typeface="Times New Roman" charset="0"/>
                <a:ea typeface="ＭＳ Ｐゴシック" pitchFamily="34" charset="-128"/>
              </a:rPr>
              <a:t> en: http://orientatelecos.blogspot.com.es/2012/02/preguntas-que-debes-plantearte-antes-de.html</a:t>
            </a:r>
            <a:endParaRPr lang="es-ES" altLang="es-ES" dirty="0">
              <a:latin typeface="Times New Roman" charset="0"/>
              <a:ea typeface="ＭＳ Ｐゴシック" pitchFamily="34" charset="-128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171B7-EA35-4BE3-A6BF-A10A8D9E80C3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Fotografía tomada por </a:t>
            </a:r>
            <a:r>
              <a:rPr lang="es-ES" dirty="0" err="1"/>
              <a:t>Roland</a:t>
            </a:r>
            <a:r>
              <a:rPr lang="es-ES" dirty="0"/>
              <a:t> </a:t>
            </a:r>
            <a:r>
              <a:rPr lang="es-ES" dirty="0" err="1"/>
              <a:t>O’Daniel</a:t>
            </a:r>
            <a:r>
              <a:rPr lang="es-ES" dirty="0"/>
              <a:t>: https://www.flickr.com/photos/13644457@N00/5321531740/</a:t>
            </a:r>
          </a:p>
          <a:p>
            <a:r>
              <a:rPr lang="es-ES" dirty="0"/>
              <a:t>Más información en: http://orientatelecos.blogspot.com.es/2012/02/planifica-tu-presentacion-oral-en-papel.html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974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Primera imagen</a:t>
            </a:r>
            <a:r>
              <a:rPr lang="es-ES" baseline="0" dirty="0"/>
              <a:t> realizada por </a:t>
            </a:r>
            <a:r>
              <a:rPr lang="es-ES" dirty="0"/>
              <a:t>Chris Potter, https://www.flickr.com/photos/86530412@N02/8233288287</a:t>
            </a:r>
          </a:p>
          <a:p>
            <a:r>
              <a:rPr lang="es-ES" dirty="0"/>
              <a:t>Segunda</a:t>
            </a:r>
            <a:r>
              <a:rPr lang="es-ES" baseline="0" dirty="0"/>
              <a:t> imagen realizada por </a:t>
            </a:r>
            <a:r>
              <a:rPr lang="es-ES" dirty="0" err="1"/>
              <a:t>Jegi</a:t>
            </a:r>
            <a:r>
              <a:rPr lang="es-ES" dirty="0"/>
              <a:t>,</a:t>
            </a:r>
            <a:r>
              <a:rPr lang="es-ES" baseline="0" dirty="0"/>
              <a:t> </a:t>
            </a:r>
            <a:r>
              <a:rPr lang="es-ES" dirty="0"/>
              <a:t>https://www.flickr.com/photos/92501682@N00/5067471752</a:t>
            </a:r>
          </a:p>
          <a:p>
            <a:r>
              <a:rPr lang="es-ES" dirty="0"/>
              <a:t>Más información</a:t>
            </a:r>
            <a:r>
              <a:rPr lang="es-ES" baseline="0" dirty="0"/>
              <a:t> (principio KISS): http://orientatelecos.blogspot.com.es/2012/02/el-principio-kiss-keep-it-simple-stupid.html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4867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endParaRPr lang="es-ES" altLang="es-ES">
              <a:latin typeface="Times New Roman" charset="0"/>
              <a:ea typeface="ＭＳ Ｐゴシック" pitchFamily="34" charset="-128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238DE-918C-4DF9-9CB6-A123E3FA03FE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Más información: http://orientatelecos.blogspot.com.es/2012/05/que-color-de-fondo-elegir-para-hacer.html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6695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Más información: http://orientatelecos.blogspot.com.es/2012/05/que-color-de-fondo-elegir-para-hacer.html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CDEC7-32BF-470A-9FEE-12AA88678314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315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792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72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211455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191250" cy="5638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095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GB" altLang="es-ES">
              <a:latin typeface="Times New Roman" pitchFamily="18" charset="0"/>
            </a:endParaRPr>
          </a:p>
        </p:txBody>
      </p:sp>
      <p:sp>
        <p:nvSpPr>
          <p:cNvPr id="5" name="Freeform 39"/>
          <p:cNvSpPr>
            <a:spLocks/>
          </p:cNvSpPr>
          <p:nvPr userDrawn="1"/>
        </p:nvSpPr>
        <p:spPr bwMode="auto">
          <a:xfrm>
            <a:off x="0" y="0"/>
            <a:ext cx="1600200" cy="1449388"/>
          </a:xfrm>
          <a:custGeom>
            <a:avLst/>
            <a:gdLst>
              <a:gd name="T0" fmla="*/ 0 w 1152"/>
              <a:gd name="T1" fmla="*/ 2147483647 h 913"/>
              <a:gd name="T2" fmla="*/ 0 w 1152"/>
              <a:gd name="T3" fmla="*/ 0 h 913"/>
              <a:gd name="T4" fmla="*/ 2147483647 w 1152"/>
              <a:gd name="T5" fmla="*/ 0 h 913"/>
              <a:gd name="T6" fmla="*/ 2147483647 w 1152"/>
              <a:gd name="T7" fmla="*/ 2147483647 h 913"/>
              <a:gd name="T8" fmla="*/ 0 w 1152"/>
              <a:gd name="T9" fmla="*/ 2147483647 h 9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2" h="913">
                <a:moveTo>
                  <a:pt x="0" y="912"/>
                </a:moveTo>
                <a:lnTo>
                  <a:pt x="0" y="0"/>
                </a:lnTo>
                <a:lnTo>
                  <a:pt x="1152" y="0"/>
                </a:lnTo>
                <a:lnTo>
                  <a:pt x="741" y="913"/>
                </a:lnTo>
                <a:lnTo>
                  <a:pt x="0" y="912"/>
                </a:lnTo>
                <a:close/>
              </a:path>
            </a:pathLst>
          </a:custGeom>
          <a:gradFill rotWithShape="0">
            <a:gsLst>
              <a:gs pos="0">
                <a:srgbClr val="000099"/>
              </a:gs>
              <a:gs pos="50000">
                <a:srgbClr val="EAEAEA"/>
              </a:gs>
              <a:gs pos="100000">
                <a:srgbClr val="0000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6" name="Picture 40" descr="logo_gco_peque_transparen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81000"/>
            <a:ext cx="9556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>
            <a:spLocks noChangeArrowheads="1"/>
          </p:cNvSpPr>
          <p:nvPr userDrawn="1"/>
        </p:nvSpPr>
        <p:spPr bwMode="auto">
          <a:xfrm>
            <a:off x="8459788" y="6443663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1726B438-6C4E-4B4A-A7A9-813CE3B84B3A}" type="slidenum">
              <a:rPr lang="es-ES" altLang="es-ES" sz="1800" b="1" smtClean="0"/>
              <a:pPr algn="r" eaLnBrk="1" hangingPunct="1">
                <a:defRPr/>
              </a:pPr>
              <a:t>‹Nº›</a:t>
            </a:fld>
            <a:endParaRPr lang="es-ES" altLang="es-ES" b="1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394831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027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440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21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177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98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6545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8370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texto del patrón</a:t>
            </a:r>
          </a:p>
          <a:p>
            <a:pPr lvl="1"/>
            <a:r>
              <a:rPr lang="en-US" altLang="es-ES"/>
              <a:t>Segundo nivel</a:t>
            </a:r>
          </a:p>
          <a:p>
            <a:pPr lvl="2"/>
            <a:r>
              <a:rPr lang="en-US" altLang="es-ES"/>
              <a:t>Tercer nivel</a:t>
            </a:r>
          </a:p>
          <a:p>
            <a:pPr lvl="3"/>
            <a:r>
              <a:rPr lang="en-US" altLang="es-ES"/>
              <a:t>Cuarto nivel</a:t>
            </a:r>
          </a:p>
          <a:p>
            <a:pPr lvl="4"/>
            <a:r>
              <a:rPr lang="en-US" altLang="es-ES"/>
              <a:t>Quinto nivel</a:t>
            </a:r>
          </a:p>
        </p:txBody>
      </p:sp>
      <p:graphicFrame>
        <p:nvGraphicFramePr>
          <p:cNvPr id="1027" name="Object 36"/>
          <p:cNvGraphicFramePr>
            <a:graphicFrameLocks noChangeAspect="1"/>
          </p:cNvGraphicFramePr>
          <p:nvPr/>
        </p:nvGraphicFramePr>
        <p:xfrm>
          <a:off x="8458200" y="6173788"/>
          <a:ext cx="609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Foto de Photo Editor" r:id="rId14" imgW="2647619" imgH="2638095" progId="MSPhotoEd.3">
                  <p:embed/>
                </p:oleObj>
              </mc:Choice>
              <mc:Fallback>
                <p:oleObj name="Foto de Photo Editor" r:id="rId14" imgW="2647619" imgH="2638095" progId="MSPhotoEd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6173788"/>
                        <a:ext cx="60960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GB" altLang="es-ES">
              <a:latin typeface="Times New Roman" pitchFamily="18" charset="0"/>
            </a:endParaRPr>
          </a:p>
        </p:txBody>
      </p:sp>
      <p:sp>
        <p:nvSpPr>
          <p:cNvPr id="1029" name="Freeform 39"/>
          <p:cNvSpPr>
            <a:spLocks/>
          </p:cNvSpPr>
          <p:nvPr/>
        </p:nvSpPr>
        <p:spPr bwMode="auto">
          <a:xfrm>
            <a:off x="0" y="0"/>
            <a:ext cx="1600200" cy="1449388"/>
          </a:xfrm>
          <a:custGeom>
            <a:avLst/>
            <a:gdLst>
              <a:gd name="T0" fmla="*/ 0 w 1152"/>
              <a:gd name="T1" fmla="*/ 2147483647 h 913"/>
              <a:gd name="T2" fmla="*/ 0 w 1152"/>
              <a:gd name="T3" fmla="*/ 0 h 913"/>
              <a:gd name="T4" fmla="*/ 2147483647 w 1152"/>
              <a:gd name="T5" fmla="*/ 0 h 913"/>
              <a:gd name="T6" fmla="*/ 2147483647 w 1152"/>
              <a:gd name="T7" fmla="*/ 2147483647 h 913"/>
              <a:gd name="T8" fmla="*/ 0 w 1152"/>
              <a:gd name="T9" fmla="*/ 2147483647 h 9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2" h="913">
                <a:moveTo>
                  <a:pt x="0" y="912"/>
                </a:moveTo>
                <a:lnTo>
                  <a:pt x="0" y="0"/>
                </a:lnTo>
                <a:lnTo>
                  <a:pt x="1152" y="0"/>
                </a:lnTo>
                <a:lnTo>
                  <a:pt x="741" y="913"/>
                </a:lnTo>
                <a:lnTo>
                  <a:pt x="0" y="912"/>
                </a:lnTo>
                <a:close/>
              </a:path>
            </a:pathLst>
          </a:custGeom>
          <a:gradFill rotWithShape="0">
            <a:gsLst>
              <a:gs pos="0">
                <a:srgbClr val="000099"/>
              </a:gs>
              <a:gs pos="50000">
                <a:srgbClr val="EAEAEA"/>
              </a:gs>
              <a:gs pos="100000">
                <a:srgbClr val="0000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030" name="Picture 40" descr="logo_gco_peque_transparen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81000"/>
            <a:ext cx="9556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3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rientatelecos.blogsp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mikecogh/4626514325/in/photostream/" TargetMode="External"/><Relationship Id="rId13" Type="http://schemas.openxmlformats.org/officeDocument/2006/relationships/hyperlink" Target="https://www.flickr.com/photos/elederjimenez/6068788877" TargetMode="External"/><Relationship Id="rId3" Type="http://schemas.openxmlformats.org/officeDocument/2006/relationships/hyperlink" Target="https://www.flickr.com/photos/tedconference/15321411908/in/set-72157648589532996" TargetMode="External"/><Relationship Id="rId7" Type="http://schemas.openxmlformats.org/officeDocument/2006/relationships/hyperlink" Target="http://www.flickr.com/photos/kk/4041045946/in/set-72157622654464380" TargetMode="External"/><Relationship Id="rId12" Type="http://schemas.openxmlformats.org/officeDocument/2006/relationships/hyperlink" Target="https://www.flickr.com/photos/_belial/551399468/" TargetMode="External"/><Relationship Id="rId2" Type="http://schemas.openxmlformats.org/officeDocument/2006/relationships/hyperlink" Target="https://www.flickr.com/photos/tedconference/13227871545/in/set-721576425077784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92501682@N00/5067471752" TargetMode="External"/><Relationship Id="rId11" Type="http://schemas.openxmlformats.org/officeDocument/2006/relationships/hyperlink" Target="https://www.flickr.com/photos/stefof/6218494216" TargetMode="External"/><Relationship Id="rId5" Type="http://schemas.openxmlformats.org/officeDocument/2006/relationships/hyperlink" Target="https://www.flickr.com/photos/86530412@N02/8233288287" TargetMode="External"/><Relationship Id="rId10" Type="http://schemas.openxmlformats.org/officeDocument/2006/relationships/hyperlink" Target="https://www.flickr.com/photos/seandreilinger/2326448445" TargetMode="External"/><Relationship Id="rId4" Type="http://schemas.openxmlformats.org/officeDocument/2006/relationships/hyperlink" Target="https://www.flickr.com/photos/13644457@N00/5321531740/" TargetMode="External"/><Relationship Id="rId9" Type="http://schemas.openxmlformats.org/officeDocument/2006/relationships/hyperlink" Target="https://www.flickr.com/photos/tedconference/13338713264/in/set-72157642752256543" TargetMode="External"/><Relationship Id="rId14" Type="http://schemas.openxmlformats.org/officeDocument/2006/relationships/hyperlink" Target="https://www.flickr.com/photos/jdhancock/717533188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32131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ES" altLang="es-ES" sz="2400">
              <a:latin typeface="Times New Roman" charset="0"/>
              <a:cs typeface="Arial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555776" y="6165850"/>
            <a:ext cx="5905599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s-ES" sz="1600" i="1" dirty="0">
                <a:cs typeface="Arial" charset="0"/>
              </a:rPr>
              <a:t>E.T.S.I. de </a:t>
            </a:r>
            <a:r>
              <a:rPr lang="en-US" altLang="es-ES" sz="1600" i="1" dirty="0" err="1">
                <a:cs typeface="Arial" charset="0"/>
              </a:rPr>
              <a:t>Telecomunicación</a:t>
            </a:r>
            <a:r>
              <a:rPr lang="en-US" altLang="es-ES" sz="1600" i="1" dirty="0">
                <a:cs typeface="Arial" charset="0"/>
              </a:rPr>
              <a:t>, </a:t>
            </a:r>
            <a:r>
              <a:rPr lang="en-US" altLang="es-ES" sz="1600" b="1" i="1" dirty="0">
                <a:cs typeface="Arial" charset="0"/>
              </a:rPr>
              <a:t>Universidad de Valladolid</a:t>
            </a:r>
            <a:br>
              <a:rPr lang="en-US" altLang="es-ES" sz="1600" b="1" i="1" dirty="0">
                <a:cs typeface="Arial" charset="0"/>
              </a:rPr>
            </a:br>
            <a:r>
              <a:rPr lang="en-US" altLang="es-ES" sz="1600" i="1" dirty="0" err="1">
                <a:cs typeface="Arial" charset="0"/>
              </a:rPr>
              <a:t>Valladolid</a:t>
            </a:r>
            <a:r>
              <a:rPr lang="en-US" altLang="es-ES" sz="1600" i="1" dirty="0">
                <a:cs typeface="Arial" charset="0"/>
              </a:rPr>
              <a:t>, </a:t>
            </a:r>
            <a:r>
              <a:rPr lang="en-US" altLang="es-ES" sz="1600" i="1" dirty="0" err="1">
                <a:cs typeface="Arial" charset="0"/>
              </a:rPr>
              <a:t>España</a:t>
            </a:r>
            <a:endParaRPr lang="en-US" altLang="es-ES" sz="1600" i="1" dirty="0">
              <a:cs typeface="Arial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933825" y="3873500"/>
            <a:ext cx="510222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b="1" dirty="0">
                <a:cs typeface="Arial" charset="0"/>
              </a:rPr>
              <a:t>Ignacio de Miguel</a:t>
            </a:r>
            <a:endParaRPr lang="es-ES" altLang="es-ES" sz="2000" b="1" dirty="0">
              <a:solidFill>
                <a:srgbClr val="376092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ES" altLang="es-ES" sz="1200" i="1" dirty="0">
              <a:solidFill>
                <a:srgbClr val="376092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i="1" dirty="0">
                <a:solidFill>
                  <a:srgbClr val="376092"/>
                </a:solidFill>
                <a:cs typeface="Arial" charset="0"/>
              </a:rPr>
              <a:t>@</a:t>
            </a:r>
            <a:r>
              <a:rPr lang="es-ES" altLang="es-ES" sz="2000" i="1" dirty="0" err="1">
                <a:solidFill>
                  <a:srgbClr val="376092"/>
                </a:solidFill>
                <a:cs typeface="Arial" charset="0"/>
              </a:rPr>
              <a:t>idemiguel_UVa</a:t>
            </a:r>
            <a:endParaRPr lang="es-ES" altLang="es-ES" sz="2000" i="1" dirty="0">
              <a:solidFill>
                <a:srgbClr val="376092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i="1" dirty="0">
                <a:solidFill>
                  <a:srgbClr val="376092"/>
                </a:solidFill>
                <a:cs typeface="Arial" charset="0"/>
              </a:rPr>
              <a:t>http://orientatelecos.blogspot.com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000" i="1" dirty="0">
                <a:cs typeface="Arial" charset="0"/>
              </a:rPr>
              <a:t> </a:t>
            </a:r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998538"/>
            <a:ext cx="8820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s-ES" sz="3600" b="1" dirty="0">
                <a:solidFill>
                  <a:schemeClr val="bg1"/>
                </a:solidFill>
                <a:cs typeface="Arial" charset="0"/>
              </a:rPr>
              <a:t>¿</a:t>
            </a:r>
            <a:r>
              <a:rPr lang="en-US" altLang="es-ES" sz="3600" b="1" dirty="0" err="1">
                <a:solidFill>
                  <a:schemeClr val="bg1"/>
                </a:solidFill>
                <a:cs typeface="Arial" charset="0"/>
              </a:rPr>
              <a:t>Cómo</a:t>
            </a:r>
            <a:r>
              <a:rPr lang="en-US" altLang="es-ES" sz="3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s-ES" sz="3600" b="1" dirty="0" err="1">
                <a:solidFill>
                  <a:schemeClr val="bg1"/>
                </a:solidFill>
                <a:cs typeface="Arial" charset="0"/>
              </a:rPr>
              <a:t>hacer</a:t>
            </a:r>
            <a:r>
              <a:rPr lang="en-US" altLang="es-ES" sz="3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s-ES" sz="3600" b="1" dirty="0" err="1">
                <a:solidFill>
                  <a:schemeClr val="bg1"/>
                </a:solidFill>
                <a:cs typeface="Arial" charset="0"/>
              </a:rPr>
              <a:t>una</a:t>
            </a:r>
            <a:r>
              <a:rPr lang="en-US" altLang="es-ES" sz="3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s-ES" sz="3600" b="1" dirty="0" err="1">
                <a:solidFill>
                  <a:schemeClr val="bg1"/>
                </a:solidFill>
                <a:cs typeface="Arial" charset="0"/>
              </a:rPr>
              <a:t>presentación</a:t>
            </a:r>
            <a:r>
              <a:rPr lang="en-US" altLang="es-ES" sz="3600" b="1" dirty="0">
                <a:solidFill>
                  <a:schemeClr val="bg1"/>
                </a:solidFill>
                <a:cs typeface="Arial" charset="0"/>
              </a:rPr>
              <a:t> oral</a:t>
            </a:r>
            <a:br>
              <a:rPr lang="en-US" altLang="es-ES" sz="3600" b="1" dirty="0">
                <a:solidFill>
                  <a:schemeClr val="bg1"/>
                </a:solidFill>
                <a:cs typeface="Arial" charset="0"/>
              </a:rPr>
            </a:br>
            <a:r>
              <a:rPr lang="en-US" altLang="es-ES" sz="3600" b="1" dirty="0">
                <a:solidFill>
                  <a:schemeClr val="bg1"/>
                </a:solidFill>
                <a:cs typeface="Arial" charset="0"/>
              </a:rPr>
              <a:t>de </a:t>
            </a:r>
            <a:r>
              <a:rPr lang="en-US" altLang="es-ES" sz="3600" b="1" dirty="0" err="1">
                <a:solidFill>
                  <a:schemeClr val="bg1"/>
                </a:solidFill>
                <a:cs typeface="Arial" charset="0"/>
              </a:rPr>
              <a:t>contenido</a:t>
            </a:r>
            <a:r>
              <a:rPr lang="en-US" altLang="es-ES" sz="3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s-ES" sz="3600" b="1" dirty="0" err="1">
                <a:solidFill>
                  <a:schemeClr val="bg1"/>
                </a:solidFill>
                <a:cs typeface="Arial" charset="0"/>
              </a:rPr>
              <a:t>técnico</a:t>
            </a:r>
            <a:r>
              <a:rPr lang="en-US" altLang="es-ES" sz="3600" b="1" dirty="0">
                <a:solidFill>
                  <a:schemeClr val="bg1"/>
                </a:solidFill>
                <a:cs typeface="Arial" charset="0"/>
              </a:rPr>
              <a:t>?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s-ES" sz="2800" b="1" i="1" dirty="0">
                <a:solidFill>
                  <a:schemeClr val="bg1"/>
                </a:solidFill>
                <a:cs typeface="Arial" charset="0"/>
              </a:rPr>
              <a:t>(</a:t>
            </a:r>
            <a:r>
              <a:rPr lang="en-US" altLang="es-ES" sz="2800" b="1" i="1" dirty="0" err="1">
                <a:solidFill>
                  <a:schemeClr val="bg1"/>
                </a:solidFill>
                <a:cs typeface="Arial" charset="0"/>
              </a:rPr>
              <a:t>Una</a:t>
            </a:r>
            <a:r>
              <a:rPr lang="en-US" altLang="es-ES" sz="2800" b="1" i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s-ES" sz="2800" b="1" i="1" dirty="0" err="1">
                <a:solidFill>
                  <a:schemeClr val="bg1"/>
                </a:solidFill>
                <a:cs typeface="Arial" charset="0"/>
              </a:rPr>
              <a:t>visión</a:t>
            </a:r>
            <a:r>
              <a:rPr lang="en-US" altLang="es-ES" sz="2800" b="1" i="1" dirty="0">
                <a:solidFill>
                  <a:schemeClr val="bg1"/>
                </a:solidFill>
                <a:cs typeface="Arial" charset="0"/>
              </a:rPr>
              <a:t> personal)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s-ES" sz="2000" b="1" i="1" dirty="0">
                <a:solidFill>
                  <a:schemeClr val="bg1"/>
                </a:solidFill>
                <a:cs typeface="Arial" charset="0"/>
              </a:rPr>
              <a:t>V1.3, 11/1/2018</a:t>
            </a:r>
            <a:endParaRPr lang="es-ES" altLang="es-ES" sz="24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078" name="Picture 3" descr="C:\Users\Nacho\Pictures\fotos\2011_04_Atenas\CHRON Picture 0704201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781300"/>
            <a:ext cx="3551237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6265862"/>
            <a:ext cx="11239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24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 anchorCtr="1">
            <a:normAutofit/>
          </a:bodyPr>
          <a:lstStyle/>
          <a:p>
            <a:pPr eaLnBrk="0" hangingPunct="0">
              <a:defRPr/>
            </a:pPr>
            <a:r>
              <a:rPr lang="es-ES" sz="1400" b="1" dirty="0">
                <a:solidFill>
                  <a:srgbClr val="A1FF09"/>
                </a:solidFill>
                <a:cs typeface="Arial" charset="0"/>
              </a:rPr>
              <a:t>Mi maravilloso TFG</a:t>
            </a:r>
          </a:p>
          <a:p>
            <a:pPr algn="ctr" eaLnBrk="0" hangingPunct="0">
              <a:defRPr/>
            </a:pPr>
            <a:r>
              <a:rPr lang="es-ES" sz="1400" i="1" dirty="0">
                <a:solidFill>
                  <a:srgbClr val="A1FF09"/>
                </a:solidFill>
                <a:cs typeface="Arial" charset="0"/>
              </a:rPr>
              <a:t>I. A. </a:t>
            </a:r>
            <a:r>
              <a:rPr lang="es-ES" sz="1400" i="1" dirty="0" err="1">
                <a:solidFill>
                  <a:srgbClr val="A1FF09"/>
                </a:solidFill>
                <a:cs typeface="Arial" charset="0"/>
              </a:rPr>
              <a:t>Student</a:t>
            </a:r>
            <a:endParaRPr lang="es-ES" sz="1400" i="1" dirty="0">
              <a:solidFill>
                <a:srgbClr val="A1FF09"/>
              </a:solidFill>
              <a:cs typeface="Arial" charset="0"/>
            </a:endParaRPr>
          </a:p>
          <a:p>
            <a:pPr algn="ctr" eaLnBrk="0" hangingPunct="0">
              <a:defRPr/>
            </a:pPr>
            <a:endParaRPr lang="es-ES" sz="1400" i="1" dirty="0">
              <a:solidFill>
                <a:srgbClr val="FFC000"/>
              </a:solidFill>
              <a:cs typeface="Arial" charset="0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ES" sz="1400" dirty="0">
                <a:solidFill>
                  <a:srgbClr val="FF0000"/>
                </a:solidFill>
                <a:cs typeface="Arial" charset="0"/>
              </a:rPr>
              <a:t>Introducción</a:t>
            </a: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ES" sz="1400" b="1" dirty="0">
                <a:solidFill>
                  <a:srgbClr val="FF0000"/>
                </a:solidFill>
                <a:cs typeface="Arial" charset="0"/>
              </a:rPr>
              <a:t>Estado del arte</a:t>
            </a:r>
          </a:p>
          <a:p>
            <a:pPr eaLnBrk="0" hangingPunct="0">
              <a:defRPr/>
            </a:pPr>
            <a:r>
              <a:rPr lang="es-ES" sz="1200" b="1" dirty="0">
                <a:solidFill>
                  <a:srgbClr val="FF0000"/>
                </a:solidFill>
                <a:cs typeface="Arial" charset="0"/>
              </a:rPr>
              <a:t>       </a:t>
            </a:r>
            <a:r>
              <a:rPr lang="es-ES" sz="1200" dirty="0">
                <a:solidFill>
                  <a:srgbClr val="FF0000"/>
                </a:solidFill>
                <a:cs typeface="Arial" charset="0"/>
              </a:rPr>
              <a:t>- Hasta 2010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Desde 2010</a:t>
            </a:r>
          </a:p>
          <a:p>
            <a:pPr marL="342900" indent="-342900" eaLnBrk="0" hangingPunct="0">
              <a:buFont typeface="+mj-lt"/>
              <a:buAutoNum type="arabicPeriod" startAt="3"/>
              <a:defRPr/>
            </a:pPr>
            <a:r>
              <a:rPr lang="es-ES" sz="1400" dirty="0">
                <a:solidFill>
                  <a:srgbClr val="FF0000"/>
                </a:solidFill>
                <a:cs typeface="Arial" charset="0"/>
              </a:rPr>
              <a:t>El algoritmo </a:t>
            </a:r>
            <a:br>
              <a:rPr lang="es-ES" sz="1400" dirty="0">
                <a:solidFill>
                  <a:srgbClr val="FF0000"/>
                </a:solidFill>
                <a:cs typeface="Arial" charset="0"/>
              </a:rPr>
            </a:br>
            <a:r>
              <a:rPr lang="es-ES" sz="1400" dirty="0">
                <a:solidFill>
                  <a:srgbClr val="FF0000"/>
                </a:solidFill>
                <a:cs typeface="Arial" charset="0"/>
              </a:rPr>
              <a:t>ARKAY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Características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Implementación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Uso</a:t>
            </a:r>
          </a:p>
          <a:p>
            <a:pPr marL="342900" indent="-342900" eaLnBrk="0" hangingPunct="0">
              <a:buFont typeface="+mj-lt"/>
              <a:buAutoNum type="arabicPeriod" startAt="4"/>
              <a:defRPr/>
            </a:pPr>
            <a:r>
              <a:rPr lang="es-ES" sz="1400" dirty="0">
                <a:solidFill>
                  <a:srgbClr val="FF0000"/>
                </a:solidFill>
                <a:cs typeface="Arial" charset="0"/>
              </a:rPr>
              <a:t>El simulador </a:t>
            </a:r>
            <a:br>
              <a:rPr lang="es-ES" sz="1400" dirty="0">
                <a:solidFill>
                  <a:srgbClr val="FF0000"/>
                </a:solidFill>
                <a:cs typeface="Arial" charset="0"/>
              </a:rPr>
            </a:br>
            <a:r>
              <a:rPr lang="es-ES" sz="1400" dirty="0">
                <a:solidFill>
                  <a:srgbClr val="FF0000"/>
                </a:solidFill>
                <a:cs typeface="Arial" charset="0"/>
              </a:rPr>
              <a:t>SIMSYS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Por qué usarlo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Características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Modificaciones</a:t>
            </a:r>
          </a:p>
          <a:p>
            <a:pPr marL="342900" indent="-342900" eaLnBrk="0" hangingPunct="0">
              <a:buFont typeface="+mj-lt"/>
              <a:buAutoNum type="arabicPeriod" startAt="5"/>
              <a:defRPr/>
            </a:pPr>
            <a:r>
              <a:rPr lang="es-ES" sz="1400" dirty="0">
                <a:solidFill>
                  <a:srgbClr val="FF0000"/>
                </a:solidFill>
                <a:cs typeface="Arial" charset="0"/>
              </a:rPr>
              <a:t>Comparativa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Escenario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Prueba A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Prueba B</a:t>
            </a:r>
          </a:p>
          <a:p>
            <a:pPr marL="342900" indent="-342900" eaLnBrk="0" hangingPunct="0">
              <a:buFont typeface="+mj-lt"/>
              <a:buAutoNum type="arabicPeriod" startAt="6"/>
              <a:defRPr/>
            </a:pPr>
            <a:r>
              <a:rPr lang="es-ES" sz="1400" dirty="0">
                <a:solidFill>
                  <a:srgbClr val="FF0000"/>
                </a:solidFill>
                <a:cs typeface="Arial" charset="0"/>
              </a:rPr>
              <a:t>Conclusiones</a:t>
            </a:r>
          </a:p>
          <a:p>
            <a:pPr marL="342900" indent="-342900" eaLnBrk="0" hangingPunct="0">
              <a:buFontTx/>
              <a:buAutoNum type="arabicPeriod" startAt="6"/>
              <a:defRPr/>
            </a:pPr>
            <a:r>
              <a:rPr lang="es-ES" sz="1400" dirty="0">
                <a:solidFill>
                  <a:srgbClr val="FF0000"/>
                </a:solidFill>
                <a:cs typeface="Arial" charset="0"/>
              </a:rPr>
              <a:t>Líneas futuras</a:t>
            </a:r>
          </a:p>
          <a:p>
            <a:pPr marL="342900" indent="-342900" eaLnBrk="0" hangingPunct="0">
              <a:buFontTx/>
              <a:buAutoNum type="arabicPeriod" startAt="6"/>
              <a:defRPr/>
            </a:pPr>
            <a:endParaRPr lang="es-ES" sz="1400" dirty="0">
              <a:solidFill>
                <a:srgbClr val="FF0000"/>
              </a:solidFill>
              <a:cs typeface="Arial" charset="0"/>
            </a:endParaRPr>
          </a:p>
          <a:p>
            <a:pPr marL="342900" indent="-342900" eaLnBrk="0" hangingPunct="0">
              <a:buFontTx/>
              <a:buAutoNum type="arabicPeriod" startAt="6"/>
              <a:defRPr/>
            </a:pPr>
            <a:endParaRPr lang="es-ES" sz="1400" dirty="0">
              <a:solidFill>
                <a:srgbClr val="FF0000"/>
              </a:solidFill>
              <a:cs typeface="Arial" charset="0"/>
            </a:endParaRPr>
          </a:p>
          <a:p>
            <a:pPr eaLnBrk="0" hangingPunct="0">
              <a:defRPr/>
            </a:pPr>
            <a:endParaRPr lang="es-ES" sz="1400" dirty="0">
              <a:solidFill>
                <a:srgbClr val="FF0000"/>
              </a:solidFill>
              <a:cs typeface="Arial" charset="0"/>
            </a:endParaRPr>
          </a:p>
          <a:p>
            <a:pPr eaLnBrk="0" hangingPunct="0">
              <a:defRPr/>
            </a:pPr>
            <a:endParaRPr lang="es-ES" sz="1400" dirty="0">
              <a:solidFill>
                <a:srgbClr val="FF0000"/>
              </a:solidFill>
              <a:cs typeface="Arial" charset="0"/>
            </a:endParaRPr>
          </a:p>
          <a:p>
            <a:pPr marL="342900" indent="-342900" eaLnBrk="0" hangingPunct="0">
              <a:buFontTx/>
              <a:buAutoNum type="arabicPeriod" startAt="6"/>
              <a:defRPr/>
            </a:pPr>
            <a:endParaRPr lang="es-ES" sz="1400" dirty="0">
              <a:solidFill>
                <a:srgbClr val="FF0000"/>
              </a:solidFill>
              <a:cs typeface="Arial" charset="0"/>
            </a:endParaRPr>
          </a:p>
          <a:p>
            <a:pPr marL="342900" indent="-342900" eaLnBrk="0" hangingPunct="0">
              <a:buFontTx/>
              <a:buAutoNum type="arabicPeriod" startAt="6"/>
              <a:defRPr/>
            </a:pPr>
            <a:endParaRPr lang="es-ES" sz="1400" dirty="0">
              <a:solidFill>
                <a:srgbClr val="FF0000"/>
              </a:solidFill>
              <a:cs typeface="Arial" charset="0"/>
            </a:endParaRPr>
          </a:p>
          <a:p>
            <a:pPr marL="342900" indent="-342900" eaLnBrk="0" hangingPunct="0">
              <a:buFontTx/>
              <a:buAutoNum type="arabicPeriod" startAt="6"/>
              <a:defRPr/>
            </a:pPr>
            <a:endParaRPr lang="es-ES" sz="14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11267" name="3 CuadroTexto"/>
          <p:cNvSpPr txBox="1">
            <a:spLocks noChangeArrowheads="1"/>
          </p:cNvSpPr>
          <p:nvPr/>
        </p:nvSpPr>
        <p:spPr bwMode="auto">
          <a:xfrm>
            <a:off x="2157413" y="5949950"/>
            <a:ext cx="618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s-ES" sz="2000" i="1">
                <a:solidFill>
                  <a:srgbClr val="0070C0"/>
                </a:solidFill>
              </a:rPr>
              <a:t>Defensa del TFG – Valladolid, 25 de febrero de 2015</a:t>
            </a:r>
          </a:p>
        </p:txBody>
      </p:sp>
      <p:sp>
        <p:nvSpPr>
          <p:cNvPr id="11268" name="4 Rectángulo"/>
          <p:cNvSpPr>
            <a:spLocks noChangeArrowheads="1"/>
          </p:cNvSpPr>
          <p:nvPr/>
        </p:nvSpPr>
        <p:spPr bwMode="auto">
          <a:xfrm>
            <a:off x="107950" y="1268413"/>
            <a:ext cx="1800225" cy="576262"/>
          </a:xfrm>
          <a:prstGeom prst="rect">
            <a:avLst/>
          </a:prstGeom>
          <a:noFill/>
          <a:ln w="12700" cap="sq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s-ES" altLang="es-ES"/>
          </a:p>
        </p:txBody>
      </p:sp>
      <p:sp>
        <p:nvSpPr>
          <p:cNvPr id="7" name="6 CuadroTexto"/>
          <p:cNvSpPr txBox="1"/>
          <p:nvPr/>
        </p:nvSpPr>
        <p:spPr>
          <a:xfrm>
            <a:off x="2555875" y="260350"/>
            <a:ext cx="5789613" cy="831850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FF0000"/>
                </a:solidFill>
                <a:cs typeface="Arial" charset="0"/>
              </a:rPr>
              <a:t>E</a:t>
            </a:r>
            <a:r>
              <a:rPr lang="es-ES" sz="4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stado </a:t>
            </a:r>
            <a:r>
              <a:rPr lang="es-ES" sz="4800" b="1" dirty="0">
                <a:solidFill>
                  <a:srgbClr val="FF0000"/>
                </a:solidFill>
                <a:cs typeface="Arial" charset="0"/>
              </a:rPr>
              <a:t>d</a:t>
            </a:r>
            <a:r>
              <a:rPr lang="es-ES" sz="4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el </a:t>
            </a:r>
            <a:r>
              <a:rPr lang="es-ES" sz="4800" b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s-ES" sz="4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rte</a:t>
            </a:r>
          </a:p>
        </p:txBody>
      </p:sp>
      <p:sp>
        <p:nvSpPr>
          <p:cNvPr id="11270" name="7 CuadroTexto"/>
          <p:cNvSpPr txBox="1">
            <a:spLocks noChangeArrowheads="1"/>
          </p:cNvSpPr>
          <p:nvPr/>
        </p:nvSpPr>
        <p:spPr bwMode="auto">
          <a:xfrm>
            <a:off x="2195513" y="1749425"/>
            <a:ext cx="66865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" altLang="es-ES" sz="2000"/>
              <a:t>Los trabajos previos datan de 2005 cuando Gómez y </a:t>
            </a:r>
            <a:br>
              <a:rPr lang="es-ES" altLang="es-ES" sz="2000"/>
            </a:br>
            <a:r>
              <a:rPr lang="es-ES" altLang="es-ES" sz="2000"/>
              <a:t>Pérez observan un efecto extraño</a:t>
            </a:r>
          </a:p>
          <a:p>
            <a:pPr eaLnBrk="1" hangingPunct="1">
              <a:buFont typeface="Arial" charset="0"/>
              <a:buChar char="•"/>
            </a:pPr>
            <a:endParaRPr lang="es-ES" altLang="es-ES"/>
          </a:p>
          <a:p>
            <a:pPr eaLnBrk="1" hangingPunct="1">
              <a:buFont typeface="Arial" charset="0"/>
              <a:buChar char="•"/>
            </a:pPr>
            <a:r>
              <a:rPr lang="es-ES" altLang="es-ES" sz="2000"/>
              <a:t>Se intenta paliar con algoritmos básicos de procesado</a:t>
            </a:r>
            <a:br>
              <a:rPr lang="es-ES" altLang="es-ES" sz="2000"/>
            </a:br>
            <a:r>
              <a:rPr lang="es-ES" altLang="es-ES" sz="2000"/>
              <a:t>de señal sin resultados positivos así que se buscan </a:t>
            </a:r>
            <a:br>
              <a:rPr lang="es-ES" altLang="es-ES" sz="2000"/>
            </a:br>
            <a:r>
              <a:rPr lang="es-ES" altLang="es-ES" sz="2000"/>
              <a:t>otras alternativas</a:t>
            </a:r>
          </a:p>
          <a:p>
            <a:pPr eaLnBrk="1" hangingPunct="1">
              <a:buFont typeface="Arial" charset="0"/>
              <a:buChar char="•"/>
            </a:pPr>
            <a:endParaRPr lang="es-ES" altLang="es-ES" sz="2000"/>
          </a:p>
          <a:p>
            <a:pPr eaLnBrk="1" hangingPunct="1">
              <a:buFont typeface="Arial" charset="0"/>
              <a:buChar char="•"/>
            </a:pPr>
            <a:r>
              <a:rPr lang="es-ES" altLang="es-ES" sz="2000"/>
              <a:t>Así surge el trabajo de Sánchez y Sánchez en 2009 </a:t>
            </a:r>
          </a:p>
        </p:txBody>
      </p:sp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211763"/>
            <a:ext cx="1377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 descr="http://www.palimpalem.com/5/INTEGRA2/userfiles/gif_animado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68275"/>
            <a:ext cx="16240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 anchorCtr="1">
            <a:normAutofit/>
          </a:bodyPr>
          <a:lstStyle/>
          <a:p>
            <a:pPr eaLnBrk="0" hangingPunct="0">
              <a:defRPr/>
            </a:pPr>
            <a:r>
              <a:rPr lang="es-ES" sz="1400" b="1" dirty="0">
                <a:solidFill>
                  <a:srgbClr val="A1FF09"/>
                </a:solidFill>
                <a:cs typeface="Arial" charset="0"/>
              </a:rPr>
              <a:t>Mi maravilloso TFG</a:t>
            </a:r>
          </a:p>
          <a:p>
            <a:pPr algn="ctr" eaLnBrk="0" hangingPunct="0">
              <a:defRPr/>
            </a:pPr>
            <a:r>
              <a:rPr lang="es-ES" sz="1400" i="1" dirty="0">
                <a:solidFill>
                  <a:srgbClr val="A1FF09"/>
                </a:solidFill>
                <a:cs typeface="Arial" charset="0"/>
              </a:rPr>
              <a:t>I. A. </a:t>
            </a:r>
            <a:r>
              <a:rPr lang="es-ES" sz="1400" i="1" dirty="0" err="1">
                <a:solidFill>
                  <a:srgbClr val="A1FF09"/>
                </a:solidFill>
                <a:cs typeface="Arial" charset="0"/>
              </a:rPr>
              <a:t>Student</a:t>
            </a:r>
            <a:endParaRPr lang="es-ES" sz="1400" i="1" dirty="0">
              <a:solidFill>
                <a:srgbClr val="A1FF09"/>
              </a:solidFill>
              <a:cs typeface="Arial" charset="0"/>
            </a:endParaRPr>
          </a:p>
          <a:p>
            <a:pPr algn="ctr" eaLnBrk="0" hangingPunct="0">
              <a:defRPr/>
            </a:pPr>
            <a:endParaRPr lang="es-ES" sz="1400" i="1" dirty="0">
              <a:solidFill>
                <a:srgbClr val="FFC000"/>
              </a:solidFill>
              <a:cs typeface="Arial" charset="0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ES" sz="1400" dirty="0">
                <a:solidFill>
                  <a:srgbClr val="FF0000"/>
                </a:solidFill>
                <a:cs typeface="Arial" charset="0"/>
              </a:rPr>
              <a:t>Introducción</a:t>
            </a: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ES" sz="1400" b="1" dirty="0">
                <a:solidFill>
                  <a:srgbClr val="FF0000"/>
                </a:solidFill>
                <a:cs typeface="Arial" charset="0"/>
              </a:rPr>
              <a:t>Estado del arte</a:t>
            </a:r>
          </a:p>
          <a:p>
            <a:pPr eaLnBrk="0" hangingPunct="0">
              <a:defRPr/>
            </a:pPr>
            <a:r>
              <a:rPr lang="es-ES" sz="1200" b="1" dirty="0">
                <a:solidFill>
                  <a:srgbClr val="FF0000"/>
                </a:solidFill>
                <a:cs typeface="Arial" charset="0"/>
              </a:rPr>
              <a:t>       </a:t>
            </a:r>
            <a:r>
              <a:rPr lang="es-ES" sz="1200" dirty="0">
                <a:solidFill>
                  <a:srgbClr val="FF0000"/>
                </a:solidFill>
                <a:cs typeface="Arial" charset="0"/>
              </a:rPr>
              <a:t>- Hasta 2010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Desde 2010</a:t>
            </a:r>
          </a:p>
          <a:p>
            <a:pPr marL="342900" indent="-342900" eaLnBrk="0" hangingPunct="0">
              <a:buFont typeface="+mj-lt"/>
              <a:buAutoNum type="arabicPeriod" startAt="3"/>
              <a:defRPr/>
            </a:pPr>
            <a:r>
              <a:rPr lang="es-ES" sz="1400" dirty="0">
                <a:solidFill>
                  <a:srgbClr val="FF0000"/>
                </a:solidFill>
                <a:cs typeface="Arial" charset="0"/>
              </a:rPr>
              <a:t>El algoritmo </a:t>
            </a:r>
            <a:br>
              <a:rPr lang="es-ES" sz="1400" dirty="0">
                <a:solidFill>
                  <a:srgbClr val="FF0000"/>
                </a:solidFill>
                <a:cs typeface="Arial" charset="0"/>
              </a:rPr>
            </a:br>
            <a:r>
              <a:rPr lang="es-ES" sz="1400" dirty="0">
                <a:solidFill>
                  <a:srgbClr val="FF0000"/>
                </a:solidFill>
                <a:cs typeface="Arial" charset="0"/>
              </a:rPr>
              <a:t>ARKAY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Características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Implementación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Uso</a:t>
            </a:r>
          </a:p>
          <a:p>
            <a:pPr marL="342900" indent="-342900" eaLnBrk="0" hangingPunct="0">
              <a:buFont typeface="+mj-lt"/>
              <a:buAutoNum type="arabicPeriod" startAt="4"/>
              <a:defRPr/>
            </a:pPr>
            <a:r>
              <a:rPr lang="es-ES" sz="1400" dirty="0">
                <a:solidFill>
                  <a:srgbClr val="FF0000"/>
                </a:solidFill>
                <a:cs typeface="Arial" charset="0"/>
              </a:rPr>
              <a:t>El simulador </a:t>
            </a:r>
            <a:br>
              <a:rPr lang="es-ES" sz="1400" dirty="0">
                <a:solidFill>
                  <a:srgbClr val="FF0000"/>
                </a:solidFill>
                <a:cs typeface="Arial" charset="0"/>
              </a:rPr>
            </a:br>
            <a:r>
              <a:rPr lang="es-ES" sz="1400" dirty="0">
                <a:solidFill>
                  <a:srgbClr val="FF0000"/>
                </a:solidFill>
                <a:cs typeface="Arial" charset="0"/>
              </a:rPr>
              <a:t>SIMSYS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Por qué usarlo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Características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Modificaciones</a:t>
            </a:r>
          </a:p>
          <a:p>
            <a:pPr marL="342900" indent="-342900" eaLnBrk="0" hangingPunct="0">
              <a:buFont typeface="+mj-lt"/>
              <a:buAutoNum type="arabicPeriod" startAt="5"/>
              <a:defRPr/>
            </a:pPr>
            <a:r>
              <a:rPr lang="es-ES" sz="1400" dirty="0">
                <a:solidFill>
                  <a:srgbClr val="FF0000"/>
                </a:solidFill>
                <a:cs typeface="Arial" charset="0"/>
              </a:rPr>
              <a:t>Comparativa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Escenario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Prueba A</a:t>
            </a:r>
          </a:p>
          <a:p>
            <a:pPr eaLnBrk="0" hangingPunct="0">
              <a:defRPr/>
            </a:pPr>
            <a:r>
              <a:rPr lang="es-ES" sz="1200" dirty="0">
                <a:solidFill>
                  <a:srgbClr val="FF0000"/>
                </a:solidFill>
                <a:cs typeface="Arial" charset="0"/>
              </a:rPr>
              <a:t>       - Prueba B</a:t>
            </a:r>
          </a:p>
          <a:p>
            <a:pPr marL="342900" indent="-342900" eaLnBrk="0" hangingPunct="0">
              <a:buFont typeface="+mj-lt"/>
              <a:buAutoNum type="arabicPeriod" startAt="6"/>
              <a:defRPr/>
            </a:pPr>
            <a:r>
              <a:rPr lang="es-ES" sz="1400" dirty="0">
                <a:solidFill>
                  <a:srgbClr val="FF0000"/>
                </a:solidFill>
                <a:cs typeface="Arial" charset="0"/>
              </a:rPr>
              <a:t>Conclusiones</a:t>
            </a:r>
          </a:p>
          <a:p>
            <a:pPr marL="342900" indent="-342900" eaLnBrk="0" hangingPunct="0">
              <a:buFontTx/>
              <a:buAutoNum type="arabicPeriod" startAt="6"/>
              <a:defRPr/>
            </a:pPr>
            <a:r>
              <a:rPr lang="es-ES" sz="1400" dirty="0">
                <a:solidFill>
                  <a:srgbClr val="FF0000"/>
                </a:solidFill>
                <a:cs typeface="Arial" charset="0"/>
              </a:rPr>
              <a:t>Líneas futuras</a:t>
            </a:r>
          </a:p>
          <a:p>
            <a:pPr marL="342900" indent="-342900" eaLnBrk="0" hangingPunct="0">
              <a:buFontTx/>
              <a:buAutoNum type="arabicPeriod" startAt="6"/>
              <a:defRPr/>
            </a:pPr>
            <a:endParaRPr lang="es-ES" sz="1400" dirty="0">
              <a:solidFill>
                <a:srgbClr val="FF0000"/>
              </a:solidFill>
              <a:cs typeface="Arial" charset="0"/>
            </a:endParaRPr>
          </a:p>
          <a:p>
            <a:pPr marL="342900" indent="-342900" eaLnBrk="0" hangingPunct="0">
              <a:buFontTx/>
              <a:buAutoNum type="arabicPeriod" startAt="6"/>
              <a:defRPr/>
            </a:pPr>
            <a:endParaRPr lang="es-ES" sz="1400" dirty="0">
              <a:solidFill>
                <a:srgbClr val="FF0000"/>
              </a:solidFill>
              <a:cs typeface="Arial" charset="0"/>
            </a:endParaRPr>
          </a:p>
          <a:p>
            <a:pPr eaLnBrk="0" hangingPunct="0">
              <a:defRPr/>
            </a:pPr>
            <a:endParaRPr lang="es-ES" sz="1400" dirty="0">
              <a:solidFill>
                <a:srgbClr val="FF0000"/>
              </a:solidFill>
              <a:cs typeface="Arial" charset="0"/>
            </a:endParaRPr>
          </a:p>
          <a:p>
            <a:pPr eaLnBrk="0" hangingPunct="0">
              <a:defRPr/>
            </a:pPr>
            <a:endParaRPr lang="es-ES" sz="1400" dirty="0">
              <a:solidFill>
                <a:srgbClr val="FF0000"/>
              </a:solidFill>
              <a:cs typeface="Arial" charset="0"/>
            </a:endParaRPr>
          </a:p>
          <a:p>
            <a:pPr marL="342900" indent="-342900" eaLnBrk="0" hangingPunct="0">
              <a:buFontTx/>
              <a:buAutoNum type="arabicPeriod" startAt="6"/>
              <a:defRPr/>
            </a:pPr>
            <a:endParaRPr lang="es-ES" sz="1400" dirty="0">
              <a:solidFill>
                <a:srgbClr val="FF0000"/>
              </a:solidFill>
              <a:cs typeface="Arial" charset="0"/>
            </a:endParaRPr>
          </a:p>
          <a:p>
            <a:pPr marL="342900" indent="-342900" eaLnBrk="0" hangingPunct="0">
              <a:buFontTx/>
              <a:buAutoNum type="arabicPeriod" startAt="6"/>
              <a:defRPr/>
            </a:pPr>
            <a:endParaRPr lang="es-ES" sz="1400" dirty="0">
              <a:solidFill>
                <a:srgbClr val="FF0000"/>
              </a:solidFill>
              <a:cs typeface="Arial" charset="0"/>
            </a:endParaRPr>
          </a:p>
          <a:p>
            <a:pPr marL="342900" indent="-342900" eaLnBrk="0" hangingPunct="0">
              <a:buFontTx/>
              <a:buAutoNum type="arabicPeriod" startAt="6"/>
              <a:defRPr/>
            </a:pPr>
            <a:endParaRPr lang="es-ES" sz="14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12291" name="3 CuadroTexto"/>
          <p:cNvSpPr txBox="1">
            <a:spLocks noChangeArrowheads="1"/>
          </p:cNvSpPr>
          <p:nvPr/>
        </p:nvSpPr>
        <p:spPr bwMode="auto">
          <a:xfrm>
            <a:off x="2157413" y="5949950"/>
            <a:ext cx="618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s-ES" sz="2000" i="1">
                <a:solidFill>
                  <a:srgbClr val="0070C0"/>
                </a:solidFill>
              </a:rPr>
              <a:t>Defensa del TFG – Valladolid, 25 de febrero de 2015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55875" y="260350"/>
            <a:ext cx="5789613" cy="831850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FF0000"/>
                </a:solidFill>
                <a:cs typeface="Arial" charset="0"/>
              </a:rPr>
              <a:t>E</a:t>
            </a:r>
            <a:r>
              <a:rPr lang="es-ES" sz="4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stado </a:t>
            </a:r>
            <a:r>
              <a:rPr lang="es-ES" sz="4800" b="1" dirty="0">
                <a:solidFill>
                  <a:srgbClr val="FF0000"/>
                </a:solidFill>
                <a:cs typeface="Arial" charset="0"/>
              </a:rPr>
              <a:t>d</a:t>
            </a:r>
            <a:r>
              <a:rPr lang="es-ES" sz="4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el </a:t>
            </a:r>
            <a:r>
              <a:rPr lang="es-ES" sz="4800" b="1" dirty="0">
                <a:solidFill>
                  <a:srgbClr val="FF0000"/>
                </a:solidFill>
                <a:cs typeface="Arial" charset="0"/>
              </a:rPr>
              <a:t>a</a:t>
            </a:r>
            <a:r>
              <a:rPr lang="es-ES" sz="4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rPr>
              <a:t>rte</a:t>
            </a:r>
          </a:p>
        </p:txBody>
      </p:sp>
      <p:sp>
        <p:nvSpPr>
          <p:cNvPr id="12293" name="7 CuadroTexto"/>
          <p:cNvSpPr txBox="1">
            <a:spLocks noChangeArrowheads="1"/>
          </p:cNvSpPr>
          <p:nvPr/>
        </p:nvSpPr>
        <p:spPr bwMode="auto">
          <a:xfrm>
            <a:off x="2195513" y="1749425"/>
            <a:ext cx="66865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" altLang="es-ES" sz="2000"/>
              <a:t>Los trabajos previos datan de 2005 cuando Gómez y </a:t>
            </a:r>
            <a:br>
              <a:rPr lang="es-ES" altLang="es-ES" sz="2000"/>
            </a:br>
            <a:r>
              <a:rPr lang="es-ES" altLang="es-ES" sz="2000"/>
              <a:t>Pérez observan un efecto extraño</a:t>
            </a:r>
          </a:p>
          <a:p>
            <a:pPr eaLnBrk="1" hangingPunct="1">
              <a:buFont typeface="Arial" charset="0"/>
              <a:buChar char="•"/>
            </a:pPr>
            <a:endParaRPr lang="es-ES" altLang="es-ES"/>
          </a:p>
          <a:p>
            <a:pPr eaLnBrk="1" hangingPunct="1">
              <a:buFont typeface="Arial" charset="0"/>
              <a:buChar char="•"/>
            </a:pPr>
            <a:r>
              <a:rPr lang="es-ES" altLang="es-ES" sz="2000"/>
              <a:t>Se intenta paliar con algoritmos básicos de procesado</a:t>
            </a:r>
            <a:br>
              <a:rPr lang="es-ES" altLang="es-ES" sz="2000"/>
            </a:br>
            <a:r>
              <a:rPr lang="es-ES" altLang="es-ES" sz="2000"/>
              <a:t>de señal sin resultados positivos así que se buscan </a:t>
            </a:r>
            <a:br>
              <a:rPr lang="es-ES" altLang="es-ES" sz="2000"/>
            </a:br>
            <a:r>
              <a:rPr lang="es-ES" altLang="es-ES" sz="2000"/>
              <a:t>otras alternativas</a:t>
            </a:r>
          </a:p>
          <a:p>
            <a:pPr eaLnBrk="1" hangingPunct="1">
              <a:buFont typeface="Arial" charset="0"/>
              <a:buChar char="•"/>
            </a:pPr>
            <a:endParaRPr lang="es-ES" altLang="es-ES" sz="2000"/>
          </a:p>
          <a:p>
            <a:pPr eaLnBrk="1" hangingPunct="1">
              <a:buFont typeface="Arial" charset="0"/>
              <a:buChar char="•"/>
            </a:pPr>
            <a:r>
              <a:rPr lang="es-ES" altLang="es-ES" sz="2000"/>
              <a:t>Así surge el trabajo de Sánchez y Sánchez en 2009 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211763"/>
            <a:ext cx="1377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 descr="C:\Users\Nacho\AppData\Local\Microsoft\Windows\Temporary Internet Files\Content.IE5\YX8FJ68J\monigote_ordenado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88900"/>
            <a:ext cx="1997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2157413" y="1484313"/>
            <a:ext cx="6724650" cy="4321175"/>
          </a:xfrm>
          <a:prstGeom prst="roundRect">
            <a:avLst>
              <a:gd name="adj" fmla="val 16667"/>
            </a:avLst>
          </a:prstGeom>
          <a:solidFill>
            <a:srgbClr val="FAE0CA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4400" b="1">
                <a:cs typeface="Arial" charset="0"/>
                <a:sym typeface="Symbol" pitchFamily="18" charset="2"/>
              </a:rPr>
              <a:t>¿Recuerdas </a:t>
            </a:r>
            <a:br>
              <a:rPr lang="es-ES" altLang="es-ES" sz="4400" b="1">
                <a:cs typeface="Arial" charset="0"/>
                <a:sym typeface="Symbol" pitchFamily="18" charset="2"/>
              </a:rPr>
            </a:br>
            <a:r>
              <a:rPr lang="es-ES" altLang="es-ES" sz="4400" b="1">
                <a:cs typeface="Arial" charset="0"/>
                <a:sym typeface="Symbol" pitchFamily="18" charset="2"/>
              </a:rPr>
              <a:t>el principio KISS?</a:t>
            </a:r>
          </a:p>
        </p:txBody>
      </p:sp>
      <p:sp>
        <p:nvSpPr>
          <p:cNvPr id="12297" name="10 Rectángulo"/>
          <p:cNvSpPr>
            <a:spLocks noChangeArrowheads="1"/>
          </p:cNvSpPr>
          <p:nvPr/>
        </p:nvSpPr>
        <p:spPr bwMode="auto">
          <a:xfrm>
            <a:off x="107950" y="1268413"/>
            <a:ext cx="1800225" cy="576262"/>
          </a:xfrm>
          <a:prstGeom prst="rect">
            <a:avLst/>
          </a:prstGeom>
          <a:noFill/>
          <a:ln w="12700" cap="sq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ea typeface="ＭＳ Ｐゴシック" pitchFamily="34" charset="-128"/>
              </a:rPr>
              <a:t>El fondo y el tipo de letra</a:t>
            </a:r>
          </a:p>
        </p:txBody>
      </p:sp>
      <p:cxnSp>
        <p:nvCxnSpPr>
          <p:cNvPr id="4" name="3 Conector recto de flecha"/>
          <p:cNvCxnSpPr>
            <a:cxnSpLocks noChangeShapeType="1"/>
          </p:cNvCxnSpPr>
          <p:nvPr/>
        </p:nvCxnSpPr>
        <p:spPr bwMode="auto">
          <a:xfrm>
            <a:off x="8243888" y="6021388"/>
            <a:ext cx="504825" cy="43180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563938" y="5013325"/>
            <a:ext cx="48069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altLang="es-ES"/>
              <a:t>El número de página</a:t>
            </a:r>
          </a:p>
          <a:p>
            <a:pPr algn="ctr" eaLnBrk="1" hangingPunct="1"/>
            <a:r>
              <a:rPr lang="es-ES" altLang="es-ES"/>
              <a:t>es útil en presentaciones técnicas</a:t>
            </a:r>
          </a:p>
          <a:p>
            <a:pPr algn="ctr" eaLnBrk="1" hangingPunct="1"/>
            <a:r>
              <a:rPr lang="es-ES" altLang="es-ES" sz="2000"/>
              <a:t>(por las preguntas del público)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¿Fondo claro o fondo oscuro?</a:t>
            </a:r>
          </a:p>
        </p:txBody>
      </p:sp>
      <p:pic>
        <p:nvPicPr>
          <p:cNvPr id="14339" name="Picture 2" descr="http://2.bp.blogspot.com/-W1AlE9ePtHg/T7DBWbiTXKI/AAAAAAAAGVk/QiDRTgec6rI/s1600/grafica_fondoblan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4321175" cy="324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2.bp.blogspot.com/-T0BfIsTe7ic/T7DBV2fgW4I/AAAAAAAAGVc/7FVgmsvo82s/s1600/grafica_fondoaz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73238"/>
            <a:ext cx="4321175" cy="324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468313" y="5300663"/>
            <a:ext cx="7943850" cy="922337"/>
          </a:xfrm>
          <a:prstGeom prst="roundRect">
            <a:avLst>
              <a:gd name="adj" fmla="val 16667"/>
            </a:avLst>
          </a:prstGeom>
          <a:solidFill>
            <a:srgbClr val="FAE0CA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dirty="0">
                <a:cs typeface="Arial" charset="0"/>
                <a:sym typeface="Symbol" pitchFamily="18" charset="2"/>
              </a:rPr>
              <a:t>En un </a:t>
            </a:r>
            <a:r>
              <a:rPr lang="es-ES" altLang="es-ES" sz="2400" b="1" dirty="0">
                <a:cs typeface="Arial" charset="0"/>
                <a:sym typeface="Symbol" pitchFamily="18" charset="2"/>
              </a:rPr>
              <a:t>fondo claro </a:t>
            </a:r>
            <a:r>
              <a:rPr lang="es-ES" altLang="es-ES" sz="2400" dirty="0">
                <a:cs typeface="Arial" charset="0"/>
                <a:sym typeface="Symbol" pitchFamily="18" charset="2"/>
              </a:rPr>
              <a:t>puedo pegar más fácilmente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dirty="0">
                <a:cs typeface="Arial" charset="0"/>
                <a:sym typeface="Symbol" pitchFamily="18" charset="2"/>
              </a:rPr>
              <a:t>las figuras de mi TFG/tesis o artículo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¿Fondo claro o fondo oscuro?</a:t>
            </a:r>
          </a:p>
        </p:txBody>
      </p:sp>
      <p:pic>
        <p:nvPicPr>
          <p:cNvPr id="15363" name="Picture 2" descr="http://2.bp.blogspot.com/-7qkkQ6weYLA/T7DBVc0mQ9I/AAAAAAAAGVY/nP_zda-X660/s1600/diagrama_fondoblan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4321175" cy="324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2.bp.blogspot.com/-BPkB4qs2H0Y/T7DBU7xkkSI/AAAAAAAAGVU/4ww6PVanet4/s1600/diagrama_fondoaz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73238"/>
            <a:ext cx="4303712" cy="3227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467929" y="5300663"/>
            <a:ext cx="8208143" cy="922337"/>
          </a:xfrm>
          <a:prstGeom prst="roundRect">
            <a:avLst>
              <a:gd name="adj" fmla="val 16667"/>
            </a:avLst>
          </a:prstGeom>
          <a:solidFill>
            <a:srgbClr val="FAE0CA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dirty="0">
                <a:cs typeface="Arial" charset="0"/>
                <a:sym typeface="Symbol" pitchFamily="18" charset="2"/>
              </a:rPr>
              <a:t>… y si hago un dibujo en PowerPoint, </a:t>
            </a:r>
            <a:br>
              <a:rPr lang="es-ES" altLang="es-ES" sz="2400" dirty="0">
                <a:cs typeface="Arial" charset="0"/>
                <a:sym typeface="Symbol" pitchFamily="18" charset="2"/>
              </a:rPr>
            </a:br>
            <a:r>
              <a:rPr lang="es-ES" altLang="es-ES" sz="2400" dirty="0">
                <a:cs typeface="Arial" charset="0"/>
                <a:sym typeface="Symbol" pitchFamily="18" charset="2"/>
              </a:rPr>
              <a:t>lo puedo exportar más fácilmente a mi TFG/tesis o artículo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¿Qué tipo de letra lees mejor?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s-ES" b="1" dirty="0">
                <a:latin typeface="+mj-lt"/>
              </a:rPr>
              <a:t>TIMES NEW ROMAN</a:t>
            </a:r>
          </a:p>
          <a:p>
            <a:pPr>
              <a:defRPr/>
            </a:pPr>
            <a:r>
              <a:rPr lang="es-ES" dirty="0">
                <a:latin typeface="+mj-lt"/>
              </a:rPr>
              <a:t>Times New </a:t>
            </a:r>
            <a:r>
              <a:rPr lang="es-ES" dirty="0" err="1">
                <a:latin typeface="+mj-lt"/>
              </a:rPr>
              <a:t>Roman</a:t>
            </a:r>
            <a:r>
              <a:rPr lang="es-ES" dirty="0">
                <a:latin typeface="+mj-lt"/>
              </a:rPr>
              <a:t> es un tipo de letra </a:t>
            </a:r>
            <a:br>
              <a:rPr lang="es-ES" dirty="0">
                <a:latin typeface="+mj-lt"/>
              </a:rPr>
            </a:br>
            <a:r>
              <a:rPr lang="es-ES" dirty="0">
                <a:latin typeface="+mj-lt"/>
              </a:rPr>
              <a:t>Serif (con patas)</a:t>
            </a:r>
          </a:p>
          <a:p>
            <a:pPr>
              <a:defRPr/>
            </a:pPr>
            <a:endParaRPr lang="es-ES" dirty="0"/>
          </a:p>
          <a:p>
            <a:pPr marL="0" indent="0" algn="ctr">
              <a:buFontTx/>
              <a:buNone/>
              <a:defRPr/>
            </a:pPr>
            <a:r>
              <a:rPr lang="es-ES" b="1" dirty="0"/>
              <a:t>ARIAL</a:t>
            </a:r>
          </a:p>
          <a:p>
            <a:pPr>
              <a:defRPr/>
            </a:pPr>
            <a:r>
              <a:rPr lang="es-ES" dirty="0"/>
              <a:t>Arial es un ejemplo de tipo de letra</a:t>
            </a:r>
            <a:br>
              <a:rPr lang="es-ES" dirty="0"/>
            </a:br>
            <a:r>
              <a:rPr lang="es-ES" dirty="0"/>
              <a:t>Sans Serif (sin patas)</a:t>
            </a:r>
          </a:p>
        </p:txBody>
      </p:sp>
      <p:sp>
        <p:nvSpPr>
          <p:cNvPr id="16388" name="5 Rectángulo"/>
          <p:cNvSpPr>
            <a:spLocks noChangeArrowheads="1"/>
          </p:cNvSpPr>
          <p:nvPr/>
        </p:nvSpPr>
        <p:spPr bwMode="auto">
          <a:xfrm>
            <a:off x="539750" y="3644900"/>
            <a:ext cx="8135938" cy="2087563"/>
          </a:xfrm>
          <a:prstGeom prst="rect">
            <a:avLst/>
          </a:prstGeom>
          <a:noFill/>
          <a:ln w="12700" cap="sq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endParaRPr lang="es-ES" altLang="es-ES" b="1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ea typeface="ＭＳ Ｐゴシック" pitchFamily="34" charset="-128"/>
              </a:rPr>
              <a:t>La primera transparencia: </a:t>
            </a:r>
            <a:br>
              <a:rPr lang="es-ES" altLang="es-ES" b="1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es-ES" altLang="es-ES" b="1" i="1" dirty="0">
                <a:solidFill>
                  <a:srgbClr val="C00000"/>
                </a:solidFill>
                <a:ea typeface="ＭＳ Ｐゴシック" pitchFamily="34" charset="-128"/>
              </a:rPr>
              <a:t>el título de la charla</a:t>
            </a:r>
            <a:r>
              <a:rPr lang="es-ES" altLang="es-ES" b="1" dirty="0">
                <a:solidFill>
                  <a:srgbClr val="C00000"/>
                </a:solidFill>
                <a:ea typeface="ＭＳ Ｐゴシック" pitchFamily="34" charset="-128"/>
              </a:rPr>
              <a:t>,</a:t>
            </a:r>
          </a:p>
          <a:p>
            <a:pPr marL="0" indent="0" algn="ctr">
              <a:buFontTx/>
              <a:buNone/>
            </a:pPr>
            <a:endParaRPr lang="es-ES" altLang="es-ES" b="1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ea typeface="ＭＳ Ｐゴシック" pitchFamily="34" charset="-128"/>
              </a:rPr>
              <a:t>pero, ¿y la segunda?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Contenido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685800" y="1668016"/>
            <a:ext cx="7772400" cy="4137248"/>
          </a:xfrm>
        </p:spPr>
        <p:txBody>
          <a:bodyPr/>
          <a:lstStyle/>
          <a:p>
            <a:r>
              <a:rPr lang="es-ES" altLang="es-ES" sz="2800" dirty="0">
                <a:ea typeface="ＭＳ Ｐゴシック" pitchFamily="34" charset="-128"/>
              </a:rPr>
              <a:t>Introducción: El problema RWA</a:t>
            </a:r>
          </a:p>
          <a:p>
            <a:r>
              <a:rPr lang="es-ES" altLang="es-ES" sz="2800" dirty="0">
                <a:ea typeface="ＭＳ Ｐゴシック" pitchFamily="34" charset="-128"/>
              </a:rPr>
              <a:t>Revisión del estado del arte</a:t>
            </a:r>
          </a:p>
          <a:p>
            <a:r>
              <a:rPr lang="es-ES" altLang="es-ES" sz="2800" dirty="0">
                <a:ea typeface="ＭＳ Ｐゴシック" pitchFamily="34" charset="-128"/>
              </a:rPr>
              <a:t>El algoritmo GRWA</a:t>
            </a:r>
          </a:p>
          <a:p>
            <a:r>
              <a:rPr lang="es-ES" altLang="es-ES" sz="2800" dirty="0">
                <a:ea typeface="ＭＳ Ｐゴシック" pitchFamily="34" charset="-128"/>
              </a:rPr>
              <a:t>El simulador SIMSYS</a:t>
            </a:r>
          </a:p>
          <a:p>
            <a:r>
              <a:rPr lang="es-ES" altLang="es-ES" sz="2800" dirty="0">
                <a:ea typeface="ＭＳ Ｐゴシック" pitchFamily="34" charset="-128"/>
              </a:rPr>
              <a:t>Comparativa</a:t>
            </a:r>
          </a:p>
          <a:p>
            <a:r>
              <a:rPr lang="es-ES" altLang="es-ES" sz="2800" dirty="0">
                <a:ea typeface="ＭＳ Ｐゴシック" pitchFamily="34" charset="-128"/>
              </a:rPr>
              <a:t>Conclusiones</a:t>
            </a:r>
          </a:p>
          <a:p>
            <a:r>
              <a:rPr lang="es-ES" altLang="es-ES" sz="2800" dirty="0">
                <a:ea typeface="ＭＳ Ｐゴシック" pitchFamily="34" charset="-128"/>
              </a:rPr>
              <a:t>Líneas futuras</a:t>
            </a:r>
          </a:p>
          <a:p>
            <a:endParaRPr lang="es-ES" altLang="es-ES" sz="28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Tabla de contenidos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400" dirty="0">
                <a:ea typeface="ＭＳ Ｐゴシック" pitchFamily="34" charset="-128"/>
              </a:rPr>
              <a:t>¿Es realmente necesaria? ¿Podrías decir de qué trata la charla tras esa transparencia?</a:t>
            </a:r>
            <a:br>
              <a:rPr lang="es-ES" altLang="es-ES" sz="2000" dirty="0">
                <a:ea typeface="ＭＳ Ｐゴシック" pitchFamily="34" charset="-128"/>
              </a:rPr>
            </a:br>
            <a:endParaRPr lang="es-ES" altLang="es-ES" sz="2000" dirty="0">
              <a:ea typeface="ＭＳ Ｐゴシック" pitchFamily="34" charset="-128"/>
            </a:endParaRPr>
          </a:p>
          <a:p>
            <a:r>
              <a:rPr lang="es-ES" altLang="es-ES" sz="2400" dirty="0">
                <a:ea typeface="ＭＳ Ｐゴシック" pitchFamily="34" charset="-128"/>
              </a:rPr>
              <a:t>En general comienza con una historia: </a:t>
            </a:r>
            <a:br>
              <a:rPr lang="es-ES" altLang="es-ES" sz="2400" dirty="0">
                <a:ea typeface="ＭＳ Ｐゴシック" pitchFamily="34" charset="-128"/>
              </a:rPr>
            </a:br>
            <a:r>
              <a:rPr lang="es-ES" altLang="es-ES" sz="2400" dirty="0">
                <a:ea typeface="ＭＳ Ｐゴシック" pitchFamily="34" charset="-128"/>
              </a:rPr>
              <a:t>ej. </a:t>
            </a:r>
            <a:r>
              <a:rPr lang="es-ES" altLang="es-ES" sz="2400" b="1" dirty="0">
                <a:ea typeface="ＭＳ Ｐゴシック" pitchFamily="34" charset="-128"/>
              </a:rPr>
              <a:t>motivación</a:t>
            </a:r>
            <a:r>
              <a:rPr lang="es-ES" altLang="es-ES" sz="2400" dirty="0">
                <a:ea typeface="ＭＳ Ｐゴシック" pitchFamily="34" charset="-128"/>
              </a:rPr>
              <a:t> y </a:t>
            </a:r>
            <a:r>
              <a:rPr lang="es-ES" altLang="es-ES" sz="2400" b="1" dirty="0">
                <a:ea typeface="ＭＳ Ｐゴシック" pitchFamily="34" charset="-128"/>
              </a:rPr>
              <a:t>objetivos </a:t>
            </a:r>
            <a:br>
              <a:rPr lang="es-ES" altLang="es-ES" sz="2000" b="1" dirty="0">
                <a:ea typeface="ＭＳ Ｐゴシック" pitchFamily="34" charset="-128"/>
              </a:rPr>
            </a:br>
            <a:r>
              <a:rPr lang="es-ES" altLang="es-ES" sz="1800" dirty="0">
                <a:ea typeface="ＭＳ Ｐゴシック" pitchFamily="34" charset="-128"/>
              </a:rPr>
              <a:t>(esa debería ser tu segunda e incluso tercera transparencia, </a:t>
            </a:r>
            <a:br>
              <a:rPr lang="es-ES" altLang="es-ES" sz="1800" dirty="0">
                <a:ea typeface="ＭＳ Ｐゴシック" pitchFamily="34" charset="-128"/>
              </a:rPr>
            </a:br>
            <a:r>
              <a:rPr lang="es-ES" altLang="es-ES" sz="1800" dirty="0">
                <a:ea typeface="ＭＳ Ｐゴシック" pitchFamily="34" charset="-128"/>
              </a:rPr>
              <a:t>o como mínimo explica la motivación en la portada)</a:t>
            </a:r>
            <a:endParaRPr lang="es-ES" altLang="es-ES" sz="1800" b="1" dirty="0">
              <a:ea typeface="ＭＳ Ｐゴシック" pitchFamily="34" charset="-128"/>
            </a:endParaRPr>
          </a:p>
          <a:p>
            <a:endParaRPr lang="es-ES" altLang="es-ES" sz="2000" dirty="0">
              <a:ea typeface="ＭＳ Ｐゴシック" pitchFamily="34" charset="-128"/>
            </a:endParaRPr>
          </a:p>
          <a:p>
            <a:r>
              <a:rPr lang="es-ES" altLang="es-ES" sz="2400" dirty="0">
                <a:ea typeface="ＭＳ Ｐゴシック" pitchFamily="34" charset="-128"/>
              </a:rPr>
              <a:t>Luego, </a:t>
            </a:r>
            <a:r>
              <a:rPr lang="es-ES" altLang="es-ES" sz="2400" b="1" dirty="0">
                <a:ea typeface="ＭＳ Ｐゴシック" pitchFamily="34" charset="-128"/>
              </a:rPr>
              <a:t>quizás</a:t>
            </a:r>
            <a:r>
              <a:rPr lang="es-ES" altLang="es-ES" sz="2400" dirty="0">
                <a:ea typeface="ＭＳ Ｐゴシック" pitchFamily="34" charset="-128"/>
              </a:rPr>
              <a:t>, la tabla de contenidos</a:t>
            </a:r>
          </a:p>
          <a:p>
            <a:endParaRPr lang="es-ES" altLang="es-E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9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altLang="es-ES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s-ES" altLang="es-ES" b="1">
                <a:solidFill>
                  <a:srgbClr val="C00000"/>
                </a:solidFill>
                <a:ea typeface="ＭＳ Ｐゴシック" pitchFamily="34" charset="-128"/>
              </a:rPr>
              <a:t>Las demás transparencias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Dos fases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0" y="2302781"/>
            <a:ext cx="4968552" cy="824880"/>
          </a:xfrm>
        </p:spPr>
        <p:txBody>
          <a:bodyPr anchor="ctr" anchorCtr="0"/>
          <a:lstStyle/>
          <a:p>
            <a:pPr marL="0" indent="0">
              <a:buFontTx/>
              <a:buNone/>
              <a:defRPr/>
            </a:pPr>
            <a:r>
              <a:rPr lang="es-ES" b="1" dirty="0"/>
              <a:t>Preparación </a:t>
            </a:r>
            <a:r>
              <a:rPr lang="es-ES" dirty="0"/>
              <a:t>de la charla</a:t>
            </a:r>
          </a:p>
        </p:txBody>
      </p:sp>
      <p:pic>
        <p:nvPicPr>
          <p:cNvPr id="65542" name="Picture 6" descr="https://farm4.staticflickr.com/3813/13227871545_591119536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3" y="1700808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 bwMode="auto">
          <a:xfrm>
            <a:off x="539551" y="1700808"/>
            <a:ext cx="8136905" cy="202882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539551" y="3985431"/>
            <a:ext cx="8280921" cy="2035857"/>
            <a:chOff x="539551" y="3985431"/>
            <a:chExt cx="8280921" cy="2035857"/>
          </a:xfrm>
        </p:grpSpPr>
        <p:pic>
          <p:nvPicPr>
            <p:cNvPr id="65540" name="Picture 4" descr="https://farm3.staticflickr.com/2946/15321411908_19a044c70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1" y="3985431"/>
              <a:ext cx="3056841" cy="2035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2 Marcador de contenido"/>
            <p:cNvSpPr txBox="1">
              <a:spLocks/>
            </p:cNvSpPr>
            <p:nvPr/>
          </p:nvSpPr>
          <p:spPr bwMode="auto">
            <a:xfrm>
              <a:off x="3851920" y="4715327"/>
              <a:ext cx="496855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  <a:defRPr/>
              </a:pPr>
              <a:r>
                <a:rPr lang="es-ES" b="1" kern="0" dirty="0"/>
                <a:t>Impartición</a:t>
              </a:r>
              <a:r>
                <a:rPr lang="es-ES" kern="0" dirty="0"/>
                <a:t> de la charla</a:t>
              </a:r>
            </a:p>
          </p:txBody>
        </p:sp>
        <p:sp>
          <p:nvSpPr>
            <p:cNvPr id="8" name="7 Rectángulo"/>
            <p:cNvSpPr/>
            <p:nvPr/>
          </p:nvSpPr>
          <p:spPr bwMode="auto">
            <a:xfrm>
              <a:off x="539551" y="3992462"/>
              <a:ext cx="8136905" cy="2028826"/>
            </a:xfrm>
            <a:prstGeom prst="rect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Grandes parrafadas (v1.0)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500" dirty="0">
                <a:ea typeface="ＭＳ Ｐゴシック" pitchFamily="34" charset="-128"/>
              </a:rPr>
              <a:t>Uno de los grandes fallos en las presentaciones de PowerPoint es llenar la pantalla de texto a más no poder, quizás porque así evitamos tener que memorizar qué decir en cada transparencia y simplemente tenemos que leerla, centrando nuestra vista en la pantalla en lugar de en la audiencia y muchas veces poniéndonos de espaldas a la misma, así pues, todo esto se convierte en una receta infalible para que el público desconecte y no nos haga ni caso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Grandes parrafadas (v1.1)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000" dirty="0">
                <a:ea typeface="ＭＳ Ｐゴシック" pitchFamily="34" charset="-128"/>
              </a:rPr>
              <a:t>Otra posibilidad es seguir llenando la pantalla y, además, que todo el texto aparezca de golpe.</a:t>
            </a:r>
          </a:p>
          <a:p>
            <a:r>
              <a:rPr lang="es-ES" altLang="es-ES" sz="2000" dirty="0">
                <a:ea typeface="ＭＳ Ｐゴシック" pitchFamily="34" charset="-128"/>
              </a:rPr>
              <a:t>Eso sí, en este caso, sé muy bien lo que tengo te decir, así que no voy a leer lo que pone aquí, y por tanto puedo mirar al público y demostrarles lo mucho que sé de este tema</a:t>
            </a:r>
          </a:p>
          <a:p>
            <a:r>
              <a:rPr lang="es-ES" altLang="es-ES" sz="2000" dirty="0">
                <a:ea typeface="ＭＳ Ｐゴシック" pitchFamily="34" charset="-128"/>
              </a:rPr>
              <a:t>Lo que pasa que me resultaba más cómodo copiar párrafos enteros de mi artículo o de mi TFG/tesis que sintetizarlo para dejar en la transparencia sólo las ideas clave.</a:t>
            </a:r>
          </a:p>
          <a:p>
            <a:r>
              <a:rPr lang="es-ES" altLang="es-ES" sz="2000" dirty="0">
                <a:ea typeface="ＭＳ Ｐゴシック" pitchFamily="34" charset="-128"/>
              </a:rPr>
              <a:t>Con todo esto estoy planteado un dilema al público, ¿me escuchan a mí o leen las transparencias? (pues hacer ambas cosas a la vez es imposible)</a:t>
            </a:r>
          </a:p>
          <a:p>
            <a:r>
              <a:rPr lang="es-ES" altLang="es-ES" sz="2000" dirty="0">
                <a:ea typeface="ＭＳ Ｐゴシック" pitchFamily="34" charset="-128"/>
              </a:rPr>
              <a:t>Lo más probable es que al final no hagan ni una cosa ni otra y desconecten.</a:t>
            </a:r>
          </a:p>
          <a:p>
            <a:r>
              <a:rPr lang="es-ES" altLang="es-ES" sz="2000" dirty="0">
                <a:ea typeface="ＭＳ Ｐゴシック" pitchFamily="34" charset="-128"/>
              </a:rPr>
              <a:t>Este tipo de transparencias lamentablemente es muy habitual</a:t>
            </a:r>
          </a:p>
        </p:txBody>
      </p:sp>
    </p:spTree>
    <p:extLst>
      <p:ext uri="{BB962C8B-B14F-4D97-AF65-F5344CB8AC3E}">
        <p14:creationId xmlns:p14="http://schemas.microsoft.com/office/powerpoint/2010/main" val="38154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600" dirty="0"/>
              <a:t>“Dominio” de las animaciones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400" dirty="0">
                <a:ea typeface="ＭＳ Ｐゴシック" pitchFamily="34" charset="-128"/>
              </a:rPr>
              <a:t>Para intentar que el público no se pierda, </a:t>
            </a:r>
            <a:br>
              <a:rPr lang="es-ES" altLang="es-ES" sz="2400" dirty="0">
                <a:ea typeface="ＭＳ Ｐゴシック" pitchFamily="34" charset="-128"/>
              </a:rPr>
            </a:br>
            <a:r>
              <a:rPr lang="es-ES" altLang="es-ES" sz="2400" dirty="0">
                <a:ea typeface="ＭＳ Ｐゴシック" pitchFamily="34" charset="-128"/>
              </a:rPr>
              <a:t>voy a hacer que el texto aparezca poco a poco.</a:t>
            </a:r>
          </a:p>
          <a:p>
            <a:r>
              <a:rPr lang="es-ES" altLang="es-ES" sz="2400" dirty="0">
                <a:ea typeface="ＭＳ Ｐゴシック" pitchFamily="34" charset="-128"/>
              </a:rPr>
              <a:t>Eso sí, con PowerPoint se pueden hacer animaciones muy curiosas.</a:t>
            </a:r>
          </a:p>
          <a:p>
            <a:r>
              <a:rPr lang="es-ES" altLang="es-ES" sz="2400" dirty="0">
                <a:ea typeface="ＭＳ Ｐゴシック" pitchFamily="34" charset="-128"/>
              </a:rPr>
              <a:t>Así que voy a demostrar mi dominio de la herramienta …</a:t>
            </a:r>
          </a:p>
          <a:p>
            <a:r>
              <a:rPr lang="es-ES" altLang="es-ES" sz="2400" dirty="0">
                <a:ea typeface="ＭＳ Ｐゴシック" pitchFamily="34" charset="-128"/>
              </a:rPr>
              <a:t>… mostrando todo un repertorio de las animaciones que se pueden realizar.</a:t>
            </a:r>
          </a:p>
          <a:p>
            <a:r>
              <a:rPr lang="es-ES" altLang="es-ES" sz="2400" dirty="0">
                <a:ea typeface="ＭＳ Ｐゴシック" pitchFamily="34" charset="-128"/>
              </a:rPr>
              <a:t>En definitiva, que el público va a estar más pendiente de cuál será la siguiente pirueta que hará el texto o los gráficos…</a:t>
            </a:r>
          </a:p>
          <a:p>
            <a:r>
              <a:rPr lang="es-ES" altLang="es-ES" sz="2400" dirty="0">
                <a:ea typeface="ＭＳ Ｐゴシック" pitchFamily="34" charset="-128"/>
              </a:rPr>
              <a:t>… que del mensaje que realmente querría transmitir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Por lo tanto…</a:t>
            </a:r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400" dirty="0">
                <a:ea typeface="ＭＳ Ｐゴシック" pitchFamily="34" charset="-128"/>
              </a:rPr>
              <a:t>Escribe solo las </a:t>
            </a:r>
            <a:r>
              <a:rPr lang="es-ES" altLang="es-ES" sz="2400" b="1" dirty="0">
                <a:ea typeface="ＭＳ Ｐゴシック" pitchFamily="34" charset="-128"/>
              </a:rPr>
              <a:t>ideas principales</a:t>
            </a:r>
          </a:p>
          <a:p>
            <a:endParaRPr lang="es-ES" altLang="es-ES" sz="2400" b="1" dirty="0">
              <a:ea typeface="ＭＳ Ｐゴシック" pitchFamily="34" charset="-128"/>
            </a:endParaRPr>
          </a:p>
          <a:p>
            <a:r>
              <a:rPr lang="es-ES" altLang="es-ES" sz="2400" dirty="0">
                <a:ea typeface="ＭＳ Ｐゴシック" pitchFamily="34" charset="-128"/>
              </a:rPr>
              <a:t>Tamaño de texto grande (</a:t>
            </a:r>
            <a:r>
              <a:rPr lang="es-ES" altLang="es-ES" sz="2400" b="1" dirty="0">
                <a:ea typeface="ＭＳ Ｐゴシック" pitchFamily="34" charset="-128"/>
              </a:rPr>
              <a:t>legible</a:t>
            </a:r>
            <a:r>
              <a:rPr lang="es-ES" altLang="es-ES" sz="2400" dirty="0">
                <a:ea typeface="ＭＳ Ｐゴシック" pitchFamily="34" charset="-128"/>
              </a:rPr>
              <a:t>)</a:t>
            </a:r>
          </a:p>
          <a:p>
            <a:endParaRPr lang="es-ES" altLang="es-ES" sz="2400" dirty="0">
              <a:ea typeface="ＭＳ Ｐゴシック" pitchFamily="34" charset="-128"/>
            </a:endParaRPr>
          </a:p>
          <a:p>
            <a:r>
              <a:rPr lang="es-ES" altLang="es-ES" sz="2400" dirty="0">
                <a:ea typeface="ＭＳ Ｐゴシック" pitchFamily="34" charset="-128"/>
              </a:rPr>
              <a:t>Puedes usar la negrita para </a:t>
            </a:r>
            <a:r>
              <a:rPr lang="es-ES" altLang="es-ES" sz="2400" b="1" dirty="0">
                <a:ea typeface="ＭＳ Ｐゴシック" pitchFamily="34" charset="-128"/>
              </a:rPr>
              <a:t>enfatizar</a:t>
            </a:r>
          </a:p>
          <a:p>
            <a:endParaRPr lang="es-ES" altLang="es-ES" sz="2400" dirty="0">
              <a:ea typeface="ＭＳ Ｐゴシック" pitchFamily="34" charset="-128"/>
            </a:endParaRPr>
          </a:p>
          <a:p>
            <a:r>
              <a:rPr lang="es-ES" altLang="es-ES" sz="2400" dirty="0">
                <a:ea typeface="ＭＳ Ｐゴシック" pitchFamily="34" charset="-128"/>
              </a:rPr>
              <a:t>Usa </a:t>
            </a:r>
            <a:r>
              <a:rPr lang="es-ES" altLang="es-ES" sz="2400" b="1" dirty="0">
                <a:ea typeface="ＭＳ Ｐゴシック" pitchFamily="34" charset="-128"/>
              </a:rPr>
              <a:t>animaciones sencillas </a:t>
            </a:r>
            <a:r>
              <a:rPr lang="es-ES" altLang="es-ES" sz="2400" dirty="0">
                <a:ea typeface="ＭＳ Ｐゴシック" pitchFamily="34" charset="-128"/>
              </a:rPr>
              <a:t>(ej. efecto “aparecer”)</a:t>
            </a:r>
          </a:p>
          <a:p>
            <a:endParaRPr lang="es-ES" altLang="es-ES" sz="2400" dirty="0">
              <a:ea typeface="ＭＳ Ｐゴシック" pitchFamily="34" charset="-128"/>
            </a:endParaRPr>
          </a:p>
          <a:p>
            <a:r>
              <a:rPr lang="es-ES" altLang="es-ES" sz="2400" dirty="0">
                <a:ea typeface="ＭＳ Ｐゴシック" pitchFamily="34" charset="-128"/>
              </a:rPr>
              <a:t>Usa </a:t>
            </a:r>
            <a:r>
              <a:rPr lang="es-ES" altLang="es-ES" sz="2400" b="1" dirty="0">
                <a:ea typeface="ＭＳ Ｐゴシック" pitchFamily="34" charset="-128"/>
              </a:rPr>
              <a:t>gráficos o esquemas </a:t>
            </a:r>
            <a:r>
              <a:rPr lang="es-ES" altLang="es-ES" sz="2400" b="1" u="sng" dirty="0">
                <a:ea typeface="ＭＳ Ｐゴシック" pitchFamily="34" charset="-128"/>
              </a:rPr>
              <a:t>relevantes</a:t>
            </a:r>
            <a:br>
              <a:rPr lang="es-ES" altLang="es-ES" sz="2400" dirty="0">
                <a:ea typeface="ＭＳ Ｐゴシック" pitchFamily="34" charset="-128"/>
              </a:rPr>
            </a:br>
            <a:r>
              <a:rPr lang="es-ES" altLang="es-ES" sz="2400" dirty="0">
                <a:ea typeface="ＭＳ Ｐゴシック" pitchFamily="34" charset="-128"/>
              </a:rPr>
              <a:t>para explicar conceptos (si es posible)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Algoritmo genético (v1.0)</a:t>
            </a:r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685800" y="1673696"/>
            <a:ext cx="77724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altLang="es-ES" sz="2400" dirty="0">
                <a:ea typeface="ＭＳ Ｐゴシック" pitchFamily="34" charset="-128"/>
              </a:rPr>
              <a:t>Crear una población inicial de individuos</a:t>
            </a:r>
          </a:p>
          <a:p>
            <a:pPr marL="457200" indent="-457200">
              <a:buFont typeface="+mj-lt"/>
              <a:buAutoNum type="arabicPeriod"/>
            </a:pPr>
            <a:endParaRPr lang="es-ES" altLang="es-ES" sz="2400" dirty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altLang="es-ES" sz="2400" dirty="0">
                <a:ea typeface="ＭＳ Ｐゴシック" pitchFamily="34" charset="-128"/>
              </a:rPr>
              <a:t>Repetir:</a:t>
            </a:r>
          </a:p>
          <a:p>
            <a:pPr lvl="1"/>
            <a:r>
              <a:rPr lang="es-ES" altLang="es-ES" sz="2400" i="1" dirty="0">
                <a:ea typeface="ＭＳ Ｐゴシック" pitchFamily="34" charset="-128"/>
              </a:rPr>
              <a:t>Aplicar los operadores genéticos</a:t>
            </a:r>
          </a:p>
          <a:p>
            <a:pPr lvl="2"/>
            <a:r>
              <a:rPr lang="es-ES" altLang="es-ES" sz="2000" dirty="0">
                <a:ea typeface="ＭＳ Ｐゴシック" pitchFamily="34" charset="-128"/>
              </a:rPr>
              <a:t>Cruce</a:t>
            </a:r>
          </a:p>
          <a:p>
            <a:pPr lvl="2"/>
            <a:r>
              <a:rPr lang="es-ES" altLang="es-ES" sz="2000" dirty="0">
                <a:ea typeface="ＭＳ Ｐゴシック" pitchFamily="34" charset="-128"/>
              </a:rPr>
              <a:t>Mutación</a:t>
            </a:r>
          </a:p>
          <a:p>
            <a:pPr lvl="1"/>
            <a:r>
              <a:rPr lang="es-ES" altLang="es-ES" sz="2400" i="1" dirty="0">
                <a:ea typeface="ＭＳ Ｐゴシック" pitchFamily="34" charset="-128"/>
              </a:rPr>
              <a:t>Seleccionar los P individuos más sanos</a:t>
            </a:r>
          </a:p>
          <a:p>
            <a:pPr marL="57150" indent="0">
              <a:buNone/>
            </a:pPr>
            <a:r>
              <a:rPr lang="es-ES" altLang="es-ES" sz="2400" dirty="0">
                <a:ea typeface="ＭＳ Ｐゴシック" pitchFamily="34" charset="-128"/>
              </a:rPr>
              <a:t>     Mientras no se verifique el criterio de parada</a:t>
            </a:r>
            <a:endParaRPr lang="es-ES" altLang="es-ES" sz="2000" dirty="0">
              <a:ea typeface="ＭＳ Ｐゴシック" pitchFamily="34" charset="-128"/>
            </a:endParaRPr>
          </a:p>
          <a:p>
            <a:pPr lvl="1"/>
            <a:endParaRPr lang="es-ES" altLang="es-E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5978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Algoritmo genético (v2.0)</a:t>
            </a:r>
          </a:p>
        </p:txBody>
      </p:sp>
      <p:grpSp>
        <p:nvGrpSpPr>
          <p:cNvPr id="687" name="Group 438"/>
          <p:cNvGrpSpPr>
            <a:grpSpLocks/>
          </p:cNvGrpSpPr>
          <p:nvPr/>
        </p:nvGrpSpPr>
        <p:grpSpPr bwMode="auto">
          <a:xfrm>
            <a:off x="908050" y="2518371"/>
            <a:ext cx="3333750" cy="2895600"/>
            <a:chOff x="572" y="1763"/>
            <a:chExt cx="2100" cy="1824"/>
          </a:xfrm>
        </p:grpSpPr>
        <p:cxnSp>
          <p:nvCxnSpPr>
            <p:cNvPr id="688" name="AutoShape 139"/>
            <p:cNvCxnSpPr>
              <a:cxnSpLocks noChangeShapeType="1"/>
            </p:cNvCxnSpPr>
            <p:nvPr/>
          </p:nvCxnSpPr>
          <p:spPr bwMode="auto">
            <a:xfrm rot="10800000" flipH="1">
              <a:off x="919" y="1763"/>
              <a:ext cx="302" cy="1824"/>
            </a:xfrm>
            <a:prstGeom prst="bentConnector3">
              <a:avLst>
                <a:gd name="adj1" fmla="val -23510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9" name="AutoShape 140"/>
            <p:cNvCxnSpPr>
              <a:cxnSpLocks noChangeShapeType="1"/>
            </p:cNvCxnSpPr>
            <p:nvPr/>
          </p:nvCxnSpPr>
          <p:spPr bwMode="auto">
            <a:xfrm rot="16200000">
              <a:off x="1751" y="2617"/>
              <a:ext cx="1714" cy="128"/>
            </a:xfrm>
            <a:prstGeom prst="bentConnector2">
              <a:avLst/>
            </a:prstGeom>
            <a:noFill/>
            <a:ln w="38100">
              <a:solidFill>
                <a:srgbClr val="80808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0" name="Text Box 141"/>
            <p:cNvSpPr txBox="1">
              <a:spLocks noChangeArrowheads="1"/>
            </p:cNvSpPr>
            <p:nvPr/>
          </p:nvSpPr>
          <p:spPr bwMode="auto">
            <a:xfrm>
              <a:off x="572" y="3332"/>
              <a:ext cx="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altLang="es-ES" sz="1800" b="1"/>
                <a:t>No</a:t>
              </a:r>
              <a:endParaRPr lang="es-ES_tradnl" altLang="es-ES" sz="1800"/>
            </a:p>
          </p:txBody>
        </p:sp>
      </p:grpSp>
      <p:grpSp>
        <p:nvGrpSpPr>
          <p:cNvPr id="691" name="Group 439"/>
          <p:cNvGrpSpPr>
            <a:grpSpLocks/>
          </p:cNvGrpSpPr>
          <p:nvPr/>
        </p:nvGrpSpPr>
        <p:grpSpPr bwMode="auto">
          <a:xfrm>
            <a:off x="1327150" y="5566371"/>
            <a:ext cx="6597650" cy="935037"/>
            <a:chOff x="836" y="3683"/>
            <a:chExt cx="4156" cy="589"/>
          </a:xfrm>
        </p:grpSpPr>
        <p:grpSp>
          <p:nvGrpSpPr>
            <p:cNvPr id="692" name="Group 132"/>
            <p:cNvGrpSpPr>
              <a:grpSpLocks/>
            </p:cNvGrpSpPr>
            <p:nvPr/>
          </p:nvGrpSpPr>
          <p:grpSpPr bwMode="auto">
            <a:xfrm>
              <a:off x="836" y="3683"/>
              <a:ext cx="888" cy="493"/>
              <a:chOff x="1632" y="3552"/>
              <a:chExt cx="888" cy="493"/>
            </a:xfrm>
          </p:grpSpPr>
          <p:grpSp>
            <p:nvGrpSpPr>
              <p:cNvPr id="694" name="Group 133"/>
              <p:cNvGrpSpPr>
                <a:grpSpLocks/>
              </p:cNvGrpSpPr>
              <p:nvPr/>
            </p:nvGrpSpPr>
            <p:grpSpPr bwMode="auto">
              <a:xfrm>
                <a:off x="1632" y="3648"/>
                <a:ext cx="864" cy="397"/>
                <a:chOff x="1632" y="3648"/>
                <a:chExt cx="864" cy="397"/>
              </a:xfrm>
            </p:grpSpPr>
            <p:cxnSp>
              <p:nvCxnSpPr>
                <p:cNvPr id="696" name="AutoShape 134"/>
                <p:cNvCxnSpPr>
                  <a:cxnSpLocks noChangeShapeType="1"/>
                  <a:stCxn id="1022" idx="2"/>
                  <a:endCxn id="698" idx="0"/>
                </p:cNvCxnSpPr>
                <p:nvPr/>
              </p:nvCxnSpPr>
              <p:spPr bwMode="auto">
                <a:xfrm flipH="1">
                  <a:off x="2064" y="3648"/>
                  <a:ext cx="2" cy="144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697" name="Group 135"/>
                <p:cNvGrpSpPr>
                  <a:grpSpLocks/>
                </p:cNvGrpSpPr>
                <p:nvPr/>
              </p:nvGrpSpPr>
              <p:grpSpPr bwMode="auto">
                <a:xfrm>
                  <a:off x="1632" y="3792"/>
                  <a:ext cx="864" cy="253"/>
                  <a:chOff x="2924" y="3744"/>
                  <a:chExt cx="864" cy="253"/>
                </a:xfrm>
              </p:grpSpPr>
              <p:sp>
                <p:nvSpPr>
                  <p:cNvPr id="698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2924" y="3744"/>
                    <a:ext cx="864" cy="240"/>
                  </a:xfrm>
                  <a:prstGeom prst="flowChartTerminator">
                    <a:avLst/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699" name="Text Box 1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3" y="3766"/>
                    <a:ext cx="33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s-ES_tradnl" altLang="es-ES" sz="1800" b="1"/>
                      <a:t>Fin</a:t>
                    </a:r>
                    <a:endParaRPr lang="es-ES_tradnl" altLang="es-ES" sz="1800"/>
                  </a:p>
                </p:txBody>
              </p:sp>
            </p:grpSp>
          </p:grpSp>
          <p:sp>
            <p:nvSpPr>
              <p:cNvPr id="695" name="Text Box 138"/>
              <p:cNvSpPr txBox="1">
                <a:spLocks noChangeArrowheads="1"/>
              </p:cNvSpPr>
              <p:nvPr/>
            </p:nvSpPr>
            <p:spPr bwMode="auto">
              <a:xfrm>
                <a:off x="2268" y="3552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_tradnl" altLang="es-ES" sz="1800" b="1"/>
                  <a:t>Sí</a:t>
                </a:r>
                <a:endParaRPr lang="es-ES_tradnl" altLang="es-ES" sz="1800"/>
              </a:p>
            </p:txBody>
          </p:sp>
        </p:grpSp>
        <p:sp>
          <p:nvSpPr>
            <p:cNvPr id="693" name="Rectangle 142"/>
            <p:cNvSpPr>
              <a:spLocks noChangeArrowheads="1"/>
            </p:cNvSpPr>
            <p:nvPr/>
          </p:nvSpPr>
          <p:spPr bwMode="auto">
            <a:xfrm>
              <a:off x="1728" y="3984"/>
              <a:ext cx="32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s-ES" altLang="es-ES" sz="1800">
                  <a:latin typeface="Arial" charset="0"/>
                </a:rPr>
                <a:t>Se espera que converja a una solución óptima</a:t>
              </a:r>
            </a:p>
          </p:txBody>
        </p:sp>
      </p:grpSp>
      <p:grpSp>
        <p:nvGrpSpPr>
          <p:cNvPr id="700" name="Group 434"/>
          <p:cNvGrpSpPr>
            <a:grpSpLocks/>
          </p:cNvGrpSpPr>
          <p:nvPr/>
        </p:nvGrpSpPr>
        <p:grpSpPr bwMode="auto">
          <a:xfrm>
            <a:off x="650875" y="1700808"/>
            <a:ext cx="7643813" cy="1077913"/>
            <a:chOff x="410" y="1248"/>
            <a:chExt cx="4815" cy="679"/>
          </a:xfrm>
        </p:grpSpPr>
        <p:sp>
          <p:nvSpPr>
            <p:cNvPr id="701" name="AutoShape 97"/>
            <p:cNvSpPr>
              <a:spLocks noChangeArrowheads="1"/>
            </p:cNvSpPr>
            <p:nvPr/>
          </p:nvSpPr>
          <p:spPr bwMode="auto">
            <a:xfrm>
              <a:off x="410" y="1283"/>
              <a:ext cx="1728" cy="288"/>
            </a:xfrm>
            <a:prstGeom prst="flowChartProcess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702" name="Text Box 98"/>
            <p:cNvSpPr txBox="1">
              <a:spLocks noChangeArrowheads="1"/>
            </p:cNvSpPr>
            <p:nvPr/>
          </p:nvSpPr>
          <p:spPr bwMode="auto">
            <a:xfrm>
              <a:off x="456" y="1320"/>
              <a:ext cx="1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altLang="es-ES" sz="1800" b="1"/>
                <a:t>Crear población inicial</a:t>
              </a:r>
              <a:endParaRPr lang="es-ES_tradnl" altLang="es-ES" sz="1800"/>
            </a:p>
          </p:txBody>
        </p:sp>
        <p:sp>
          <p:nvSpPr>
            <p:cNvPr id="703" name="AutoShape 99"/>
            <p:cNvSpPr>
              <a:spLocks noChangeArrowheads="1"/>
            </p:cNvSpPr>
            <p:nvPr/>
          </p:nvSpPr>
          <p:spPr bwMode="auto">
            <a:xfrm>
              <a:off x="3312" y="1289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704" name="Text Box 100"/>
            <p:cNvSpPr txBox="1">
              <a:spLocks noChangeArrowheads="1"/>
            </p:cNvSpPr>
            <p:nvPr/>
          </p:nvSpPr>
          <p:spPr bwMode="auto">
            <a:xfrm>
              <a:off x="3565" y="1248"/>
              <a:ext cx="1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altLang="es-ES" sz="1800" b="1"/>
                <a:t>Crear población inicial</a:t>
              </a:r>
              <a:endParaRPr lang="es-ES_tradnl" altLang="es-ES" sz="1800"/>
            </a:p>
          </p:txBody>
        </p:sp>
        <p:grpSp>
          <p:nvGrpSpPr>
            <p:cNvPr id="705" name="Group 143"/>
            <p:cNvGrpSpPr>
              <a:grpSpLocks/>
            </p:cNvGrpSpPr>
            <p:nvPr/>
          </p:nvGrpSpPr>
          <p:grpSpPr bwMode="auto">
            <a:xfrm>
              <a:off x="2784" y="1584"/>
              <a:ext cx="1457" cy="343"/>
              <a:chOff x="246" y="864"/>
              <a:chExt cx="2826" cy="624"/>
            </a:xfrm>
          </p:grpSpPr>
          <p:grpSp>
            <p:nvGrpSpPr>
              <p:cNvPr id="706" name="Group 144"/>
              <p:cNvGrpSpPr>
                <a:grpSpLocks/>
              </p:cNvGrpSpPr>
              <p:nvPr/>
            </p:nvGrpSpPr>
            <p:grpSpPr bwMode="auto">
              <a:xfrm>
                <a:off x="246" y="864"/>
                <a:ext cx="528" cy="624"/>
                <a:chOff x="246" y="864"/>
                <a:chExt cx="528" cy="624"/>
              </a:xfrm>
            </p:grpSpPr>
            <p:sp>
              <p:nvSpPr>
                <p:cNvPr id="744" name="AutoShape 145"/>
                <p:cNvSpPr>
                  <a:spLocks noChangeArrowheads="1"/>
                </p:cNvSpPr>
                <p:nvPr/>
              </p:nvSpPr>
              <p:spPr bwMode="auto">
                <a:xfrm>
                  <a:off x="246" y="960"/>
                  <a:ext cx="528" cy="528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5" name="Line 146"/>
                <p:cNvSpPr>
                  <a:spLocks noChangeShapeType="1"/>
                </p:cNvSpPr>
                <p:nvPr/>
              </p:nvSpPr>
              <p:spPr bwMode="auto">
                <a:xfrm>
                  <a:off x="294" y="912"/>
                  <a:ext cx="48" cy="9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 anchorCtr="1"/>
                <a:lstStyle/>
                <a:p>
                  <a:endParaRPr lang="es-ES"/>
                </a:p>
              </p:txBody>
            </p:sp>
            <p:sp>
              <p:nvSpPr>
                <p:cNvPr id="746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678" y="912"/>
                  <a:ext cx="48" cy="9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 anchorCtr="1"/>
                <a:lstStyle/>
                <a:p>
                  <a:endParaRPr lang="es-ES"/>
                </a:p>
              </p:txBody>
            </p:sp>
            <p:sp>
              <p:nvSpPr>
                <p:cNvPr id="747" name="Line 148"/>
                <p:cNvSpPr>
                  <a:spLocks noChangeShapeType="1"/>
                </p:cNvSpPr>
                <p:nvPr/>
              </p:nvSpPr>
              <p:spPr bwMode="auto">
                <a:xfrm>
                  <a:off x="390" y="864"/>
                  <a:ext cx="48" cy="9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 anchorCtr="1"/>
                <a:lstStyle/>
                <a:p>
                  <a:endParaRPr lang="es-ES"/>
                </a:p>
              </p:txBody>
            </p:sp>
            <p:sp>
              <p:nvSpPr>
                <p:cNvPr id="748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582" y="864"/>
                  <a:ext cx="48" cy="9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 anchorCtr="1"/>
                <a:lstStyle/>
                <a:p>
                  <a:endParaRPr lang="es-ES"/>
                </a:p>
              </p:txBody>
            </p:sp>
            <p:sp>
              <p:nvSpPr>
                <p:cNvPr id="749" name="Line 150"/>
                <p:cNvSpPr>
                  <a:spLocks noChangeShapeType="1"/>
                </p:cNvSpPr>
                <p:nvPr/>
              </p:nvSpPr>
              <p:spPr bwMode="auto">
                <a:xfrm>
                  <a:off x="512" y="864"/>
                  <a:ext cx="0" cy="9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 anchorCtr="1"/>
                <a:lstStyle/>
                <a:p>
                  <a:endParaRPr lang="es-ES"/>
                </a:p>
              </p:txBody>
            </p:sp>
          </p:grpSp>
          <p:grpSp>
            <p:nvGrpSpPr>
              <p:cNvPr id="707" name="Group 151"/>
              <p:cNvGrpSpPr>
                <a:grpSpLocks/>
              </p:cNvGrpSpPr>
              <p:nvPr/>
            </p:nvGrpSpPr>
            <p:grpSpPr bwMode="auto">
              <a:xfrm>
                <a:off x="816" y="960"/>
                <a:ext cx="528" cy="528"/>
                <a:chOff x="1104" y="1200"/>
                <a:chExt cx="528" cy="528"/>
              </a:xfrm>
            </p:grpSpPr>
            <p:sp>
              <p:nvSpPr>
                <p:cNvPr id="737" name="AutoShape 152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528" cy="528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s-ES"/>
                </a:p>
              </p:txBody>
            </p:sp>
            <p:grpSp>
              <p:nvGrpSpPr>
                <p:cNvPr id="738" name="Group 153"/>
                <p:cNvGrpSpPr>
                  <a:grpSpLocks/>
                </p:cNvGrpSpPr>
                <p:nvPr/>
              </p:nvGrpSpPr>
              <p:grpSpPr bwMode="auto">
                <a:xfrm>
                  <a:off x="1171" y="1296"/>
                  <a:ext cx="413" cy="155"/>
                  <a:chOff x="4704" y="1344"/>
                  <a:chExt cx="413" cy="155"/>
                </a:xfrm>
              </p:grpSpPr>
              <p:sp>
                <p:nvSpPr>
                  <p:cNvPr id="739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4751" y="1355"/>
                    <a:ext cx="144" cy="144"/>
                  </a:xfrm>
                  <a:prstGeom prst="ellips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740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1355"/>
                    <a:ext cx="144" cy="144"/>
                  </a:xfrm>
                  <a:prstGeom prst="ellips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741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4899" y="1440"/>
                    <a:ext cx="32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 anchorCtr="1"/>
                  <a:lstStyle/>
                  <a:p>
                    <a:endParaRPr lang="es-ES"/>
                  </a:p>
                </p:txBody>
              </p:sp>
              <p:sp>
                <p:nvSpPr>
                  <p:cNvPr id="742" name="Line 1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78" y="1344"/>
                    <a:ext cx="39" cy="9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 anchorCtr="1"/>
                  <a:lstStyle/>
                  <a:p>
                    <a:endParaRPr lang="es-ES"/>
                  </a:p>
                </p:txBody>
              </p:sp>
              <p:sp>
                <p:nvSpPr>
                  <p:cNvPr id="743" name="Line 1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4" y="1344"/>
                    <a:ext cx="39" cy="9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 anchorCtr="1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08" name="Group 159"/>
              <p:cNvGrpSpPr>
                <a:grpSpLocks/>
              </p:cNvGrpSpPr>
              <p:nvPr/>
            </p:nvGrpSpPr>
            <p:grpSpPr bwMode="auto">
              <a:xfrm>
                <a:off x="1392" y="905"/>
                <a:ext cx="602" cy="583"/>
                <a:chOff x="1392" y="905"/>
                <a:chExt cx="602" cy="583"/>
              </a:xfrm>
            </p:grpSpPr>
            <p:sp>
              <p:nvSpPr>
                <p:cNvPr id="724" name="AutoShape 160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78" y="1044"/>
                  <a:ext cx="432" cy="456"/>
                </a:xfrm>
                <a:prstGeom prst="flowChartDelay">
                  <a:avLst/>
                </a:prstGeom>
                <a:solidFill>
                  <a:srgbClr val="996633"/>
                </a:solidFill>
                <a:ln w="1270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grpSp>
              <p:nvGrpSpPr>
                <p:cNvPr id="725" name="Group 161"/>
                <p:cNvGrpSpPr>
                  <a:grpSpLocks/>
                </p:cNvGrpSpPr>
                <p:nvPr/>
              </p:nvGrpSpPr>
              <p:grpSpPr bwMode="auto">
                <a:xfrm>
                  <a:off x="1538" y="1200"/>
                  <a:ext cx="288" cy="48"/>
                  <a:chOff x="1944" y="1320"/>
                  <a:chExt cx="288" cy="96"/>
                </a:xfrm>
              </p:grpSpPr>
              <p:sp>
                <p:nvSpPr>
                  <p:cNvPr id="735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1944" y="1320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736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2136" y="1320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26" name="Group 164"/>
                <p:cNvGrpSpPr>
                  <a:grpSpLocks/>
                </p:cNvGrpSpPr>
                <p:nvPr/>
              </p:nvGrpSpPr>
              <p:grpSpPr bwMode="auto">
                <a:xfrm>
                  <a:off x="1610" y="1248"/>
                  <a:ext cx="144" cy="120"/>
                  <a:chOff x="2040" y="1440"/>
                  <a:chExt cx="144" cy="120"/>
                </a:xfrm>
              </p:grpSpPr>
              <p:sp>
                <p:nvSpPr>
                  <p:cNvPr id="733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040" y="156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734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440"/>
                    <a:ext cx="0" cy="48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27" name="Group 167"/>
                <p:cNvGrpSpPr>
                  <a:grpSpLocks/>
                </p:cNvGrpSpPr>
                <p:nvPr/>
              </p:nvGrpSpPr>
              <p:grpSpPr bwMode="auto">
                <a:xfrm>
                  <a:off x="1392" y="905"/>
                  <a:ext cx="602" cy="391"/>
                  <a:chOff x="1392" y="2016"/>
                  <a:chExt cx="602" cy="391"/>
                </a:xfrm>
              </p:grpSpPr>
              <p:sp>
                <p:nvSpPr>
                  <p:cNvPr id="728" name="AutoShape 168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016"/>
                    <a:ext cx="384" cy="192"/>
                  </a:xfrm>
                  <a:prstGeom prst="cloudCallout">
                    <a:avLst>
                      <a:gd name="adj1" fmla="val 21875"/>
                      <a:gd name="adj2" fmla="val 4167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  <p:sp>
                <p:nvSpPr>
                  <p:cNvPr id="729" name="AutoShape 169"/>
                  <p:cNvSpPr>
                    <a:spLocks noChangeArrowheads="1"/>
                  </p:cNvSpPr>
                  <p:nvPr/>
                </p:nvSpPr>
                <p:spPr bwMode="auto">
                  <a:xfrm rot="1216593">
                    <a:off x="1682" y="2095"/>
                    <a:ext cx="288" cy="144"/>
                  </a:xfrm>
                  <a:prstGeom prst="cloudCallout">
                    <a:avLst>
                      <a:gd name="adj1" fmla="val 49801"/>
                      <a:gd name="adj2" fmla="val 4546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  <p:sp>
                <p:nvSpPr>
                  <p:cNvPr id="730" name="AutoShape 170"/>
                  <p:cNvSpPr>
                    <a:spLocks noChangeArrowheads="1"/>
                  </p:cNvSpPr>
                  <p:nvPr/>
                </p:nvSpPr>
                <p:spPr bwMode="auto">
                  <a:xfrm rot="20383407" flipH="1">
                    <a:off x="1392" y="2112"/>
                    <a:ext cx="288" cy="144"/>
                  </a:xfrm>
                  <a:prstGeom prst="cloudCallout">
                    <a:avLst>
                      <a:gd name="adj1" fmla="val 49801"/>
                      <a:gd name="adj2" fmla="val 4546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  <p:sp>
                <p:nvSpPr>
                  <p:cNvPr id="731" name="AutoShape 171"/>
                  <p:cNvSpPr>
                    <a:spLocks noChangeArrowheads="1"/>
                  </p:cNvSpPr>
                  <p:nvPr/>
                </p:nvSpPr>
                <p:spPr bwMode="auto">
                  <a:xfrm rot="5280039">
                    <a:off x="1778" y="2191"/>
                    <a:ext cx="288" cy="144"/>
                  </a:xfrm>
                  <a:prstGeom prst="cloudCallout">
                    <a:avLst>
                      <a:gd name="adj1" fmla="val 49801"/>
                      <a:gd name="adj2" fmla="val 4546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  <p:sp>
                <p:nvSpPr>
                  <p:cNvPr id="732" name="AutoShape 172"/>
                  <p:cNvSpPr>
                    <a:spLocks noChangeArrowheads="1"/>
                  </p:cNvSpPr>
                  <p:nvPr/>
                </p:nvSpPr>
                <p:spPr bwMode="auto">
                  <a:xfrm rot="16319961" flipH="1">
                    <a:off x="1320" y="2184"/>
                    <a:ext cx="288" cy="144"/>
                  </a:xfrm>
                  <a:prstGeom prst="cloudCallout">
                    <a:avLst>
                      <a:gd name="adj1" fmla="val 49801"/>
                      <a:gd name="adj2" fmla="val 4546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</p:grpSp>
          </p:grpSp>
          <p:grpSp>
            <p:nvGrpSpPr>
              <p:cNvPr id="709" name="Group 173"/>
              <p:cNvGrpSpPr>
                <a:grpSpLocks/>
              </p:cNvGrpSpPr>
              <p:nvPr/>
            </p:nvGrpSpPr>
            <p:grpSpPr bwMode="auto">
              <a:xfrm>
                <a:off x="1968" y="871"/>
                <a:ext cx="672" cy="617"/>
                <a:chOff x="1968" y="871"/>
                <a:chExt cx="672" cy="617"/>
              </a:xfrm>
            </p:grpSpPr>
            <p:sp>
              <p:nvSpPr>
                <p:cNvPr id="716" name="AutoShape 17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071" y="1044"/>
                  <a:ext cx="432" cy="456"/>
                </a:xfrm>
                <a:prstGeom prst="flowChartDelay">
                  <a:avLst/>
                </a:prstGeom>
                <a:solidFill>
                  <a:srgbClr val="FFCC99"/>
                </a:solidFill>
                <a:ln w="1270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grpSp>
              <p:nvGrpSpPr>
                <p:cNvPr id="717" name="Group 175"/>
                <p:cNvGrpSpPr>
                  <a:grpSpLocks/>
                </p:cNvGrpSpPr>
                <p:nvPr/>
              </p:nvGrpSpPr>
              <p:grpSpPr bwMode="auto">
                <a:xfrm>
                  <a:off x="2131" y="1200"/>
                  <a:ext cx="288" cy="48"/>
                  <a:chOff x="1944" y="1320"/>
                  <a:chExt cx="288" cy="96"/>
                </a:xfrm>
              </p:grpSpPr>
              <p:sp>
                <p:nvSpPr>
                  <p:cNvPr id="722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1944" y="1320"/>
                    <a:ext cx="96" cy="96"/>
                  </a:xfrm>
                  <a:prstGeom prst="ellipse">
                    <a:avLst/>
                  </a:prstGeom>
                  <a:solidFill>
                    <a:srgbClr val="336699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723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2136" y="1320"/>
                    <a:ext cx="96" cy="96"/>
                  </a:xfrm>
                  <a:prstGeom prst="ellipse">
                    <a:avLst/>
                  </a:prstGeom>
                  <a:solidFill>
                    <a:srgbClr val="336699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18" name="Group 178"/>
                <p:cNvGrpSpPr>
                  <a:grpSpLocks/>
                </p:cNvGrpSpPr>
                <p:nvPr/>
              </p:nvGrpSpPr>
              <p:grpSpPr bwMode="auto">
                <a:xfrm>
                  <a:off x="2203" y="1248"/>
                  <a:ext cx="144" cy="120"/>
                  <a:chOff x="2040" y="1440"/>
                  <a:chExt cx="144" cy="120"/>
                </a:xfrm>
              </p:grpSpPr>
              <p:sp>
                <p:nvSpPr>
                  <p:cNvPr id="720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2040" y="156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721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440"/>
                    <a:ext cx="0" cy="48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719" name="AutoShape 181"/>
                <p:cNvSpPr>
                  <a:spLocks noChangeArrowheads="1"/>
                </p:cNvSpPr>
                <p:nvPr/>
              </p:nvSpPr>
              <p:spPr bwMode="auto">
                <a:xfrm rot="965078">
                  <a:off x="1968" y="871"/>
                  <a:ext cx="672" cy="288"/>
                </a:xfrm>
                <a:prstGeom prst="irregularSeal2">
                  <a:avLst/>
                </a:prstGeom>
                <a:solidFill>
                  <a:schemeClr val="tx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</p:grpSp>
          <p:grpSp>
            <p:nvGrpSpPr>
              <p:cNvPr id="710" name="Group 182"/>
              <p:cNvGrpSpPr>
                <a:grpSpLocks/>
              </p:cNvGrpSpPr>
              <p:nvPr/>
            </p:nvGrpSpPr>
            <p:grpSpPr bwMode="auto">
              <a:xfrm>
                <a:off x="2592" y="960"/>
                <a:ext cx="480" cy="528"/>
                <a:chOff x="2592" y="960"/>
                <a:chExt cx="480" cy="528"/>
              </a:xfrm>
            </p:grpSpPr>
            <p:sp>
              <p:nvSpPr>
                <p:cNvPr id="711" name="Oval 183"/>
                <p:cNvSpPr>
                  <a:spLocks noChangeArrowheads="1"/>
                </p:cNvSpPr>
                <p:nvPr/>
              </p:nvSpPr>
              <p:spPr bwMode="auto">
                <a:xfrm>
                  <a:off x="2592" y="960"/>
                  <a:ext cx="480" cy="528"/>
                </a:xfrm>
                <a:prstGeom prst="ellipse">
                  <a:avLst/>
                </a:prstGeom>
                <a:solidFill>
                  <a:srgbClr val="FFFF99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grpSp>
              <p:nvGrpSpPr>
                <p:cNvPr id="712" name="Group 184"/>
                <p:cNvGrpSpPr>
                  <a:grpSpLocks/>
                </p:cNvGrpSpPr>
                <p:nvPr/>
              </p:nvGrpSpPr>
              <p:grpSpPr bwMode="auto">
                <a:xfrm>
                  <a:off x="2640" y="1152"/>
                  <a:ext cx="384" cy="48"/>
                  <a:chOff x="1536" y="3168"/>
                  <a:chExt cx="384" cy="48"/>
                </a:xfrm>
              </p:grpSpPr>
              <p:sp>
                <p:nvSpPr>
                  <p:cNvPr id="714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3168"/>
                    <a:ext cx="144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715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168"/>
                    <a:ext cx="144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713" name="Line 187"/>
                <p:cNvSpPr>
                  <a:spLocks noChangeShapeType="1"/>
                </p:cNvSpPr>
                <p:nvPr/>
              </p:nvSpPr>
              <p:spPr bwMode="auto">
                <a:xfrm>
                  <a:off x="2736" y="1344"/>
                  <a:ext cx="19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750" name="Group 435"/>
          <p:cNvGrpSpPr>
            <a:grpSpLocks/>
          </p:cNvGrpSpPr>
          <p:nvPr/>
        </p:nvGrpSpPr>
        <p:grpSpPr bwMode="auto">
          <a:xfrm>
            <a:off x="647700" y="2142134"/>
            <a:ext cx="7886700" cy="1550988"/>
            <a:chOff x="408" y="1526"/>
            <a:chExt cx="4968" cy="977"/>
          </a:xfrm>
        </p:grpSpPr>
        <p:grpSp>
          <p:nvGrpSpPr>
            <p:cNvPr id="751" name="Group 101"/>
            <p:cNvGrpSpPr>
              <a:grpSpLocks/>
            </p:cNvGrpSpPr>
            <p:nvPr/>
          </p:nvGrpSpPr>
          <p:grpSpPr bwMode="auto">
            <a:xfrm>
              <a:off x="408" y="1526"/>
              <a:ext cx="1728" cy="717"/>
              <a:chOff x="1204" y="1395"/>
              <a:chExt cx="1728" cy="717"/>
            </a:xfrm>
          </p:grpSpPr>
          <p:cxnSp>
            <p:nvCxnSpPr>
              <p:cNvPr id="805" name="AutoShape 102"/>
              <p:cNvCxnSpPr>
                <a:cxnSpLocks noChangeShapeType="1"/>
                <a:stCxn id="701" idx="2"/>
                <a:endCxn id="807" idx="0"/>
              </p:cNvCxnSpPr>
              <p:nvPr/>
            </p:nvCxnSpPr>
            <p:spPr bwMode="auto">
              <a:xfrm flipH="1">
                <a:off x="2064" y="1395"/>
                <a:ext cx="6" cy="18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806" name="Group 103"/>
              <p:cNvGrpSpPr>
                <a:grpSpLocks/>
              </p:cNvGrpSpPr>
              <p:nvPr/>
            </p:nvGrpSpPr>
            <p:grpSpPr bwMode="auto">
              <a:xfrm>
                <a:off x="1204" y="1824"/>
                <a:ext cx="1728" cy="288"/>
                <a:chOff x="2496" y="1680"/>
                <a:chExt cx="1728" cy="288"/>
              </a:xfrm>
            </p:grpSpPr>
            <p:sp>
              <p:nvSpPr>
                <p:cNvPr id="809" name="AutoShape 104"/>
                <p:cNvSpPr>
                  <a:spLocks noChangeArrowheads="1"/>
                </p:cNvSpPr>
                <p:nvPr/>
              </p:nvSpPr>
              <p:spPr bwMode="auto">
                <a:xfrm>
                  <a:off x="2496" y="1680"/>
                  <a:ext cx="1728" cy="288"/>
                </a:xfrm>
                <a:prstGeom prst="flowChartProcess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0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3090" y="1718"/>
                  <a:ext cx="52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_tradnl" altLang="es-ES" sz="1800" b="1"/>
                    <a:t>Cruce</a:t>
                  </a:r>
                  <a:endParaRPr lang="es-ES_tradnl" altLang="es-ES" sz="1800"/>
                </a:p>
              </p:txBody>
            </p:sp>
          </p:grpSp>
          <p:sp>
            <p:nvSpPr>
              <p:cNvPr id="807" name="AutoShape 106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6" cy="96"/>
              </a:xfrm>
              <a:prstGeom prst="flowChartConnector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cxnSp>
            <p:nvCxnSpPr>
              <p:cNvPr id="808" name="AutoShape 107"/>
              <p:cNvCxnSpPr>
                <a:cxnSpLocks noChangeShapeType="1"/>
                <a:stCxn id="807" idx="4"/>
                <a:endCxn id="809" idx="0"/>
              </p:cNvCxnSpPr>
              <p:nvPr/>
            </p:nvCxnSpPr>
            <p:spPr bwMode="auto">
              <a:xfrm>
                <a:off x="2064" y="1680"/>
                <a:ext cx="4" cy="14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52" name="AutoShape 108"/>
            <p:cNvSpPr>
              <a:spLocks noChangeArrowheads="1"/>
            </p:cNvSpPr>
            <p:nvPr/>
          </p:nvSpPr>
          <p:spPr bwMode="auto">
            <a:xfrm rot="-3050847">
              <a:off x="3828" y="2039"/>
              <a:ext cx="205" cy="310"/>
            </a:xfrm>
            <a:prstGeom prst="downArrow">
              <a:avLst>
                <a:gd name="adj1" fmla="val 50000"/>
                <a:gd name="adj2" fmla="val 3780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753" name="Text Box 109"/>
            <p:cNvSpPr txBox="1">
              <a:spLocks noChangeArrowheads="1"/>
            </p:cNvSpPr>
            <p:nvPr/>
          </p:nvSpPr>
          <p:spPr bwMode="auto">
            <a:xfrm>
              <a:off x="4042" y="196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altLang="es-ES" sz="1800" b="1"/>
                <a:t>Cruce</a:t>
              </a:r>
              <a:endParaRPr lang="es-ES_tradnl" altLang="es-ES" sz="1800"/>
            </a:p>
          </p:txBody>
        </p:sp>
        <p:grpSp>
          <p:nvGrpSpPr>
            <p:cNvPr id="754" name="Group 188"/>
            <p:cNvGrpSpPr>
              <a:grpSpLocks/>
            </p:cNvGrpSpPr>
            <p:nvPr/>
          </p:nvGrpSpPr>
          <p:grpSpPr bwMode="auto">
            <a:xfrm>
              <a:off x="4138" y="2160"/>
              <a:ext cx="1238" cy="343"/>
              <a:chOff x="2880" y="1721"/>
              <a:chExt cx="2400" cy="624"/>
            </a:xfrm>
          </p:grpSpPr>
          <p:grpSp>
            <p:nvGrpSpPr>
              <p:cNvPr id="755" name="Group 189"/>
              <p:cNvGrpSpPr>
                <a:grpSpLocks/>
              </p:cNvGrpSpPr>
              <p:nvPr/>
            </p:nvGrpSpPr>
            <p:grpSpPr bwMode="auto">
              <a:xfrm>
                <a:off x="3456" y="1721"/>
                <a:ext cx="528" cy="624"/>
                <a:chOff x="2352" y="3072"/>
                <a:chExt cx="528" cy="624"/>
              </a:xfrm>
            </p:grpSpPr>
            <p:grpSp>
              <p:nvGrpSpPr>
                <p:cNvPr id="791" name="Group 190"/>
                <p:cNvGrpSpPr>
                  <a:grpSpLocks/>
                </p:cNvGrpSpPr>
                <p:nvPr/>
              </p:nvGrpSpPr>
              <p:grpSpPr bwMode="auto">
                <a:xfrm>
                  <a:off x="2352" y="3072"/>
                  <a:ext cx="528" cy="624"/>
                  <a:chOff x="2352" y="3072"/>
                  <a:chExt cx="528" cy="624"/>
                </a:xfrm>
              </p:grpSpPr>
              <p:sp>
                <p:nvSpPr>
                  <p:cNvPr id="798" name="AutoShape 191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68"/>
                    <a:ext cx="528" cy="528"/>
                  </a:xfrm>
                  <a:prstGeom prst="smileyFace">
                    <a:avLst>
                      <a:gd name="adj" fmla="val 4653"/>
                    </a:avLst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s-ES"/>
                  </a:p>
                </p:txBody>
              </p:sp>
              <p:grpSp>
                <p:nvGrpSpPr>
                  <p:cNvPr id="799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2400" y="3072"/>
                    <a:ext cx="432" cy="144"/>
                    <a:chOff x="2400" y="3072"/>
                    <a:chExt cx="432" cy="144"/>
                  </a:xfrm>
                </p:grpSpPr>
                <p:sp>
                  <p:nvSpPr>
                    <p:cNvPr id="800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3120"/>
                      <a:ext cx="48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01" name="Line 19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84" y="3120"/>
                      <a:ext cx="48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02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3072"/>
                      <a:ext cx="48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03" name="Line 19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88" y="3072"/>
                      <a:ext cx="48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04" name="Line 1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18" y="3072"/>
                      <a:ext cx="0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</p:grpSp>
            </p:grpSp>
            <p:grpSp>
              <p:nvGrpSpPr>
                <p:cNvPr id="792" name="Group 198"/>
                <p:cNvGrpSpPr>
                  <a:grpSpLocks/>
                </p:cNvGrpSpPr>
                <p:nvPr/>
              </p:nvGrpSpPr>
              <p:grpSpPr bwMode="auto">
                <a:xfrm>
                  <a:off x="2414" y="3275"/>
                  <a:ext cx="413" cy="155"/>
                  <a:chOff x="4704" y="1344"/>
                  <a:chExt cx="413" cy="155"/>
                </a:xfrm>
              </p:grpSpPr>
              <p:sp>
                <p:nvSpPr>
                  <p:cNvPr id="793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4751" y="1355"/>
                    <a:ext cx="144" cy="144"/>
                  </a:xfrm>
                  <a:prstGeom prst="ellips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794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1355"/>
                    <a:ext cx="144" cy="144"/>
                  </a:xfrm>
                  <a:prstGeom prst="ellips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795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4899" y="1440"/>
                    <a:ext cx="32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 anchorCtr="1"/>
                  <a:lstStyle/>
                  <a:p>
                    <a:endParaRPr lang="es-ES"/>
                  </a:p>
                </p:txBody>
              </p:sp>
              <p:sp>
                <p:nvSpPr>
                  <p:cNvPr id="796" name="Line 2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78" y="1344"/>
                    <a:ext cx="39" cy="9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 anchorCtr="1"/>
                  <a:lstStyle/>
                  <a:p>
                    <a:endParaRPr lang="es-ES"/>
                  </a:p>
                </p:txBody>
              </p:sp>
              <p:sp>
                <p:nvSpPr>
                  <p:cNvPr id="797" name="Line 2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4" y="1344"/>
                    <a:ext cx="39" cy="9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 anchorCtr="1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756" name="Group 204"/>
              <p:cNvGrpSpPr>
                <a:grpSpLocks/>
              </p:cNvGrpSpPr>
              <p:nvPr/>
            </p:nvGrpSpPr>
            <p:grpSpPr bwMode="auto">
              <a:xfrm>
                <a:off x="4032" y="1762"/>
                <a:ext cx="602" cy="583"/>
                <a:chOff x="4032" y="1728"/>
                <a:chExt cx="602" cy="583"/>
              </a:xfrm>
            </p:grpSpPr>
            <p:sp>
              <p:nvSpPr>
                <p:cNvPr id="771" name="AutoShape 205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118" y="1867"/>
                  <a:ext cx="432" cy="456"/>
                </a:xfrm>
                <a:prstGeom prst="flowChartDelay">
                  <a:avLst/>
                </a:prstGeom>
                <a:solidFill>
                  <a:srgbClr val="996633"/>
                </a:solidFill>
                <a:ln w="1270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grpSp>
              <p:nvGrpSpPr>
                <p:cNvPr id="772" name="Group 206"/>
                <p:cNvGrpSpPr>
                  <a:grpSpLocks/>
                </p:cNvGrpSpPr>
                <p:nvPr/>
              </p:nvGrpSpPr>
              <p:grpSpPr bwMode="auto">
                <a:xfrm>
                  <a:off x="4178" y="2023"/>
                  <a:ext cx="288" cy="48"/>
                  <a:chOff x="1944" y="1320"/>
                  <a:chExt cx="288" cy="96"/>
                </a:xfrm>
              </p:grpSpPr>
              <p:sp>
                <p:nvSpPr>
                  <p:cNvPr id="789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1944" y="1320"/>
                    <a:ext cx="96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790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2136" y="1320"/>
                    <a:ext cx="96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773" name="Line 209"/>
                <p:cNvSpPr>
                  <a:spLocks noChangeShapeType="1"/>
                </p:cNvSpPr>
                <p:nvPr/>
              </p:nvSpPr>
              <p:spPr bwMode="auto">
                <a:xfrm>
                  <a:off x="4272" y="2208"/>
                  <a:ext cx="144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grpSp>
              <p:nvGrpSpPr>
                <p:cNvPr id="774" name="Group 210"/>
                <p:cNvGrpSpPr>
                  <a:grpSpLocks/>
                </p:cNvGrpSpPr>
                <p:nvPr/>
              </p:nvGrpSpPr>
              <p:grpSpPr bwMode="auto">
                <a:xfrm>
                  <a:off x="4128" y="1961"/>
                  <a:ext cx="413" cy="199"/>
                  <a:chOff x="3072" y="1248"/>
                  <a:chExt cx="413" cy="199"/>
                </a:xfrm>
              </p:grpSpPr>
              <p:sp>
                <p:nvSpPr>
                  <p:cNvPr id="78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278" y="1399"/>
                    <a:ext cx="0" cy="48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783" name="Group 212"/>
                  <p:cNvGrpSpPr>
                    <a:grpSpLocks/>
                  </p:cNvGrpSpPr>
                  <p:nvPr/>
                </p:nvGrpSpPr>
                <p:grpSpPr bwMode="auto">
                  <a:xfrm>
                    <a:off x="3072" y="1248"/>
                    <a:ext cx="413" cy="155"/>
                    <a:chOff x="4704" y="1344"/>
                    <a:chExt cx="413" cy="155"/>
                  </a:xfrm>
                </p:grpSpPr>
                <p:sp>
                  <p:nvSpPr>
                    <p:cNvPr id="784" name="Oval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1" y="1355"/>
                      <a:ext cx="144" cy="144"/>
                    </a:xfrm>
                    <a:prstGeom prst="ellips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>
                              <a:alpha val="50000"/>
                            </a:schemeClr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785" name="Oval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1355"/>
                      <a:ext cx="144" cy="144"/>
                    </a:xfrm>
                    <a:prstGeom prst="ellips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>
                              <a:alpha val="50000"/>
                            </a:schemeClr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786" name="Line 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99" y="1440"/>
                      <a:ext cx="32" cy="0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787" name="Line 2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78" y="1344"/>
                      <a:ext cx="39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788" name="Line 21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704" y="1344"/>
                      <a:ext cx="39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</p:grpSp>
            </p:grpSp>
            <p:grpSp>
              <p:nvGrpSpPr>
                <p:cNvPr id="775" name="Group 218"/>
                <p:cNvGrpSpPr>
                  <a:grpSpLocks/>
                </p:cNvGrpSpPr>
                <p:nvPr/>
              </p:nvGrpSpPr>
              <p:grpSpPr bwMode="auto">
                <a:xfrm>
                  <a:off x="4032" y="1728"/>
                  <a:ext cx="602" cy="384"/>
                  <a:chOff x="2976" y="1056"/>
                  <a:chExt cx="602" cy="384"/>
                </a:xfrm>
              </p:grpSpPr>
              <p:sp>
                <p:nvSpPr>
                  <p:cNvPr id="776" name="AutoShape 219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1056"/>
                    <a:ext cx="384" cy="192"/>
                  </a:xfrm>
                  <a:prstGeom prst="cloudCallout">
                    <a:avLst>
                      <a:gd name="adj1" fmla="val 21875"/>
                      <a:gd name="adj2" fmla="val 4167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  <p:grpSp>
                <p:nvGrpSpPr>
                  <p:cNvPr id="777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2976" y="1128"/>
                    <a:ext cx="602" cy="312"/>
                    <a:chOff x="2976" y="1135"/>
                    <a:chExt cx="602" cy="312"/>
                  </a:xfrm>
                </p:grpSpPr>
                <p:sp>
                  <p:nvSpPr>
                    <p:cNvPr id="778" name="AutoShape 221"/>
                    <p:cNvSpPr>
                      <a:spLocks noChangeArrowheads="1"/>
                    </p:cNvSpPr>
                    <p:nvPr/>
                  </p:nvSpPr>
                  <p:spPr bwMode="auto">
                    <a:xfrm rot="1216593">
                      <a:off x="3266" y="1135"/>
                      <a:ext cx="288" cy="144"/>
                    </a:xfrm>
                    <a:prstGeom prst="cloudCallout">
                      <a:avLst>
                        <a:gd name="adj1" fmla="val 49801"/>
                        <a:gd name="adj2" fmla="val 4546"/>
                      </a:avLst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/>
                    <a:lstStyle/>
                    <a:p>
                      <a:pPr algn="ctr"/>
                      <a:endParaRPr lang="es-ES" altLang="es-ES"/>
                    </a:p>
                  </p:txBody>
                </p:sp>
                <p:sp>
                  <p:nvSpPr>
                    <p:cNvPr id="779" name="AutoShape 222"/>
                    <p:cNvSpPr>
                      <a:spLocks noChangeArrowheads="1"/>
                    </p:cNvSpPr>
                    <p:nvPr/>
                  </p:nvSpPr>
                  <p:spPr bwMode="auto">
                    <a:xfrm rot="20383407" flipH="1">
                      <a:off x="2976" y="1152"/>
                      <a:ext cx="288" cy="144"/>
                    </a:xfrm>
                    <a:prstGeom prst="cloudCallout">
                      <a:avLst>
                        <a:gd name="adj1" fmla="val 49801"/>
                        <a:gd name="adj2" fmla="val 4546"/>
                      </a:avLst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/>
                    <a:lstStyle/>
                    <a:p>
                      <a:pPr algn="ctr"/>
                      <a:endParaRPr lang="es-ES" altLang="es-ES"/>
                    </a:p>
                  </p:txBody>
                </p:sp>
                <p:sp>
                  <p:nvSpPr>
                    <p:cNvPr id="780" name="AutoShape 223"/>
                    <p:cNvSpPr>
                      <a:spLocks noChangeArrowheads="1"/>
                    </p:cNvSpPr>
                    <p:nvPr/>
                  </p:nvSpPr>
                  <p:spPr bwMode="auto">
                    <a:xfrm rot="5280039">
                      <a:off x="3362" y="1231"/>
                      <a:ext cx="288" cy="144"/>
                    </a:xfrm>
                    <a:prstGeom prst="cloudCallout">
                      <a:avLst>
                        <a:gd name="adj1" fmla="val 49801"/>
                        <a:gd name="adj2" fmla="val 4546"/>
                      </a:avLst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lIns="90000" tIns="46800" rIns="90000" bIns="46800" anchor="ctr"/>
                    <a:lstStyle/>
                    <a:p>
                      <a:pPr algn="ctr"/>
                      <a:endParaRPr lang="es-ES" altLang="es-ES"/>
                    </a:p>
                  </p:txBody>
                </p:sp>
                <p:sp>
                  <p:nvSpPr>
                    <p:cNvPr id="781" name="AutoShape 224"/>
                    <p:cNvSpPr>
                      <a:spLocks noChangeArrowheads="1"/>
                    </p:cNvSpPr>
                    <p:nvPr/>
                  </p:nvSpPr>
                  <p:spPr bwMode="auto">
                    <a:xfrm rot="16319961" flipH="1">
                      <a:off x="2904" y="1224"/>
                      <a:ext cx="288" cy="144"/>
                    </a:xfrm>
                    <a:prstGeom prst="cloudCallout">
                      <a:avLst>
                        <a:gd name="adj1" fmla="val 49801"/>
                        <a:gd name="adj2" fmla="val 4546"/>
                      </a:avLst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lIns="90000" tIns="46800" rIns="90000" bIns="46800" anchor="ctr"/>
                    <a:lstStyle/>
                    <a:p>
                      <a:pPr algn="ctr"/>
                      <a:endParaRPr lang="es-ES" altLang="es-ES"/>
                    </a:p>
                  </p:txBody>
                </p:sp>
              </p:grpSp>
            </p:grpSp>
          </p:grpSp>
          <p:grpSp>
            <p:nvGrpSpPr>
              <p:cNvPr id="757" name="Group 225"/>
              <p:cNvGrpSpPr>
                <a:grpSpLocks/>
              </p:cNvGrpSpPr>
              <p:nvPr/>
            </p:nvGrpSpPr>
            <p:grpSpPr bwMode="auto">
              <a:xfrm>
                <a:off x="2880" y="1769"/>
                <a:ext cx="623" cy="576"/>
                <a:chOff x="2881" y="1735"/>
                <a:chExt cx="623" cy="576"/>
              </a:xfrm>
            </p:grpSpPr>
            <p:sp>
              <p:nvSpPr>
                <p:cNvPr id="765" name="Oval 226"/>
                <p:cNvSpPr>
                  <a:spLocks noChangeArrowheads="1"/>
                </p:cNvSpPr>
                <p:nvPr/>
              </p:nvSpPr>
              <p:spPr bwMode="auto">
                <a:xfrm>
                  <a:off x="2929" y="1783"/>
                  <a:ext cx="480" cy="528"/>
                </a:xfrm>
                <a:prstGeom prst="ellipse">
                  <a:avLst/>
                </a:prstGeom>
                <a:solidFill>
                  <a:srgbClr val="FFCC99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grpSp>
              <p:nvGrpSpPr>
                <p:cNvPr id="766" name="Group 227"/>
                <p:cNvGrpSpPr>
                  <a:grpSpLocks/>
                </p:cNvGrpSpPr>
                <p:nvPr/>
              </p:nvGrpSpPr>
              <p:grpSpPr bwMode="auto">
                <a:xfrm>
                  <a:off x="2977" y="1975"/>
                  <a:ext cx="384" cy="48"/>
                  <a:chOff x="1536" y="3168"/>
                  <a:chExt cx="384" cy="48"/>
                </a:xfrm>
              </p:grpSpPr>
              <p:sp>
                <p:nvSpPr>
                  <p:cNvPr id="769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3168"/>
                    <a:ext cx="144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770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168"/>
                    <a:ext cx="144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767" name="Line 230"/>
                <p:cNvSpPr>
                  <a:spLocks noChangeShapeType="1"/>
                </p:cNvSpPr>
                <p:nvPr/>
              </p:nvSpPr>
              <p:spPr bwMode="auto">
                <a:xfrm>
                  <a:off x="3073" y="2167"/>
                  <a:ext cx="19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sp>
              <p:nvSpPr>
                <p:cNvPr id="768" name="AutoShape 231"/>
                <p:cNvSpPr>
                  <a:spLocks noChangeArrowheads="1"/>
                </p:cNvSpPr>
                <p:nvPr/>
              </p:nvSpPr>
              <p:spPr bwMode="auto">
                <a:xfrm rot="965078">
                  <a:off x="2881" y="1735"/>
                  <a:ext cx="623" cy="240"/>
                </a:xfrm>
                <a:prstGeom prst="irregularSeal2">
                  <a:avLst/>
                </a:prstGeom>
                <a:solidFill>
                  <a:schemeClr val="tx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</p:grpSp>
          <p:grpSp>
            <p:nvGrpSpPr>
              <p:cNvPr id="758" name="Group 232"/>
              <p:cNvGrpSpPr>
                <a:grpSpLocks/>
              </p:cNvGrpSpPr>
              <p:nvPr/>
            </p:nvGrpSpPr>
            <p:grpSpPr bwMode="auto">
              <a:xfrm>
                <a:off x="4608" y="1728"/>
                <a:ext cx="672" cy="617"/>
                <a:chOff x="4608" y="1728"/>
                <a:chExt cx="672" cy="617"/>
              </a:xfrm>
            </p:grpSpPr>
            <p:sp>
              <p:nvSpPr>
                <p:cNvPr id="759" name="AutoShape 233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727" y="1901"/>
                  <a:ext cx="432" cy="456"/>
                </a:xfrm>
                <a:prstGeom prst="flowChartDelay">
                  <a:avLst/>
                </a:prstGeom>
                <a:solidFill>
                  <a:srgbClr val="FFCC99"/>
                </a:solidFill>
                <a:ln w="1270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sp>
              <p:nvSpPr>
                <p:cNvPr id="760" name="AutoShape 234"/>
                <p:cNvSpPr>
                  <a:spLocks noChangeArrowheads="1"/>
                </p:cNvSpPr>
                <p:nvPr/>
              </p:nvSpPr>
              <p:spPr bwMode="auto">
                <a:xfrm rot="965078">
                  <a:off x="4608" y="1728"/>
                  <a:ext cx="672" cy="288"/>
                </a:xfrm>
                <a:prstGeom prst="irregularSeal2">
                  <a:avLst/>
                </a:prstGeom>
                <a:solidFill>
                  <a:schemeClr val="tx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sp>
              <p:nvSpPr>
                <p:cNvPr id="761" name="Arc 235"/>
                <p:cNvSpPr>
                  <a:spLocks/>
                </p:cNvSpPr>
                <p:nvPr/>
              </p:nvSpPr>
              <p:spPr bwMode="auto">
                <a:xfrm rot="5400000">
                  <a:off x="4900" y="2077"/>
                  <a:ext cx="86" cy="272"/>
                </a:xfrm>
                <a:custGeom>
                  <a:avLst/>
                  <a:gdLst>
                    <a:gd name="G0" fmla="+- 0 0 0"/>
                    <a:gd name="G1" fmla="+- 20572 0 0"/>
                    <a:gd name="G2" fmla="+- 21600 0 0"/>
                    <a:gd name="T0" fmla="*/ 6584 w 21600"/>
                    <a:gd name="T1" fmla="*/ 0 h 41368"/>
                    <a:gd name="T2" fmla="*/ 5840 w 21600"/>
                    <a:gd name="T3" fmla="*/ 41368 h 41368"/>
                    <a:gd name="T4" fmla="*/ 0 w 21600"/>
                    <a:gd name="T5" fmla="*/ 20572 h 41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368" fill="none" extrusionOk="0">
                      <a:moveTo>
                        <a:pt x="6584" y="-1"/>
                      </a:moveTo>
                      <a:cubicBezTo>
                        <a:pt x="15529" y="2863"/>
                        <a:pt x="21600" y="11179"/>
                        <a:pt x="21600" y="20572"/>
                      </a:cubicBezTo>
                      <a:cubicBezTo>
                        <a:pt x="21600" y="30252"/>
                        <a:pt x="15159" y="38750"/>
                        <a:pt x="5839" y="41367"/>
                      </a:cubicBezTo>
                    </a:path>
                    <a:path w="21600" h="41368" stroke="0" extrusionOk="0">
                      <a:moveTo>
                        <a:pt x="6584" y="-1"/>
                      </a:moveTo>
                      <a:cubicBezTo>
                        <a:pt x="15529" y="2863"/>
                        <a:pt x="21600" y="11179"/>
                        <a:pt x="21600" y="20572"/>
                      </a:cubicBezTo>
                      <a:cubicBezTo>
                        <a:pt x="21600" y="30252"/>
                        <a:pt x="15159" y="38750"/>
                        <a:pt x="5839" y="41367"/>
                      </a:cubicBezTo>
                      <a:lnTo>
                        <a:pt x="0" y="20572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50000"/>
                        </a:scheme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grpSp>
              <p:nvGrpSpPr>
                <p:cNvPr id="762" name="Group 236"/>
                <p:cNvGrpSpPr>
                  <a:grpSpLocks/>
                </p:cNvGrpSpPr>
                <p:nvPr/>
              </p:nvGrpSpPr>
              <p:grpSpPr bwMode="auto">
                <a:xfrm>
                  <a:off x="4819" y="2041"/>
                  <a:ext cx="249" cy="57"/>
                  <a:chOff x="984" y="1656"/>
                  <a:chExt cx="249" cy="57"/>
                </a:xfrm>
              </p:grpSpPr>
              <p:sp>
                <p:nvSpPr>
                  <p:cNvPr id="763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984" y="1656"/>
                    <a:ext cx="57" cy="57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764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1176" y="1656"/>
                    <a:ext cx="57" cy="57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</p:grpSp>
        </p:grpSp>
      </p:grpSp>
      <p:grpSp>
        <p:nvGrpSpPr>
          <p:cNvPr id="811" name="Group 436"/>
          <p:cNvGrpSpPr>
            <a:grpSpLocks/>
          </p:cNvGrpSpPr>
          <p:nvPr/>
        </p:nvGrpSpPr>
        <p:grpSpPr bwMode="auto">
          <a:xfrm>
            <a:off x="647700" y="2981921"/>
            <a:ext cx="8191500" cy="1766887"/>
            <a:chOff x="408" y="2055"/>
            <a:chExt cx="5160" cy="1113"/>
          </a:xfrm>
        </p:grpSpPr>
        <p:grpSp>
          <p:nvGrpSpPr>
            <p:cNvPr id="812" name="Group 110"/>
            <p:cNvGrpSpPr>
              <a:grpSpLocks/>
            </p:cNvGrpSpPr>
            <p:nvPr/>
          </p:nvGrpSpPr>
          <p:grpSpPr bwMode="auto">
            <a:xfrm>
              <a:off x="408" y="2198"/>
              <a:ext cx="1728" cy="525"/>
              <a:chOff x="1204" y="2067"/>
              <a:chExt cx="1728" cy="525"/>
            </a:xfrm>
          </p:grpSpPr>
          <p:cxnSp>
            <p:nvCxnSpPr>
              <p:cNvPr id="937" name="AutoShape 111"/>
              <p:cNvCxnSpPr>
                <a:cxnSpLocks noChangeShapeType="1"/>
                <a:stCxn id="809" idx="2"/>
                <a:endCxn id="939" idx="0"/>
              </p:cNvCxnSpPr>
              <p:nvPr/>
            </p:nvCxnSpPr>
            <p:spPr bwMode="auto">
              <a:xfrm>
                <a:off x="2068" y="2067"/>
                <a:ext cx="0" cy="23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938" name="Group 112"/>
              <p:cNvGrpSpPr>
                <a:grpSpLocks/>
              </p:cNvGrpSpPr>
              <p:nvPr/>
            </p:nvGrpSpPr>
            <p:grpSpPr bwMode="auto">
              <a:xfrm>
                <a:off x="1204" y="2304"/>
                <a:ext cx="1728" cy="288"/>
                <a:chOff x="2496" y="2160"/>
                <a:chExt cx="1728" cy="288"/>
              </a:xfrm>
            </p:grpSpPr>
            <p:sp>
              <p:nvSpPr>
                <p:cNvPr id="939" name="AutoShape 113"/>
                <p:cNvSpPr>
                  <a:spLocks noChangeArrowheads="1"/>
                </p:cNvSpPr>
                <p:nvPr/>
              </p:nvSpPr>
              <p:spPr bwMode="auto">
                <a:xfrm>
                  <a:off x="2496" y="2160"/>
                  <a:ext cx="1728" cy="288"/>
                </a:xfrm>
                <a:prstGeom prst="flowChartProcess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0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2977" y="2190"/>
                  <a:ext cx="74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_tradnl" altLang="es-ES" sz="1800" b="1"/>
                    <a:t>Mutación</a:t>
                  </a:r>
                  <a:endParaRPr lang="es-ES_tradnl" altLang="es-ES" sz="1800"/>
                </a:p>
              </p:txBody>
            </p:sp>
          </p:grpSp>
        </p:grpSp>
        <p:sp>
          <p:nvSpPr>
            <p:cNvPr id="813" name="AutoShape 115"/>
            <p:cNvSpPr>
              <a:spLocks noChangeArrowheads="1"/>
            </p:cNvSpPr>
            <p:nvPr/>
          </p:nvSpPr>
          <p:spPr bwMode="auto">
            <a:xfrm>
              <a:off x="3134" y="2055"/>
              <a:ext cx="206" cy="693"/>
            </a:xfrm>
            <a:prstGeom prst="downArrow">
              <a:avLst>
                <a:gd name="adj1" fmla="val 50000"/>
                <a:gd name="adj2" fmla="val 8410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814" name="AutoShape 116"/>
            <p:cNvSpPr>
              <a:spLocks noChangeArrowheads="1"/>
            </p:cNvSpPr>
            <p:nvPr/>
          </p:nvSpPr>
          <p:spPr bwMode="auto">
            <a:xfrm>
              <a:off x="4608" y="2520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815" name="Text Box 117"/>
            <p:cNvSpPr txBox="1">
              <a:spLocks noChangeArrowheads="1"/>
            </p:cNvSpPr>
            <p:nvPr/>
          </p:nvSpPr>
          <p:spPr bwMode="auto">
            <a:xfrm>
              <a:off x="3392" y="2531"/>
              <a:ext cx="7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altLang="es-ES" sz="1800" b="1"/>
                <a:t>Mutación</a:t>
              </a:r>
              <a:endParaRPr lang="es-ES_tradnl" altLang="es-ES" sz="1800"/>
            </a:p>
          </p:txBody>
        </p:sp>
        <p:sp>
          <p:nvSpPr>
            <p:cNvPr id="816" name="Text Box 118"/>
            <p:cNvSpPr txBox="1">
              <a:spLocks noChangeArrowheads="1"/>
            </p:cNvSpPr>
            <p:nvPr/>
          </p:nvSpPr>
          <p:spPr bwMode="auto">
            <a:xfrm>
              <a:off x="4772" y="2531"/>
              <a:ext cx="7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altLang="es-ES" sz="1800" b="1"/>
                <a:t>Mutación</a:t>
              </a:r>
              <a:endParaRPr lang="es-ES_tradnl" altLang="es-ES" sz="1800"/>
            </a:p>
          </p:txBody>
        </p:sp>
        <p:grpSp>
          <p:nvGrpSpPr>
            <p:cNvPr id="817" name="Group 239"/>
            <p:cNvGrpSpPr>
              <a:grpSpLocks/>
            </p:cNvGrpSpPr>
            <p:nvPr/>
          </p:nvGrpSpPr>
          <p:grpSpPr bwMode="auto">
            <a:xfrm>
              <a:off x="2592" y="2825"/>
              <a:ext cx="1535" cy="343"/>
              <a:chOff x="96" y="2729"/>
              <a:chExt cx="2976" cy="624"/>
            </a:xfrm>
          </p:grpSpPr>
          <p:grpSp>
            <p:nvGrpSpPr>
              <p:cNvPr id="877" name="Group 240"/>
              <p:cNvGrpSpPr>
                <a:grpSpLocks/>
              </p:cNvGrpSpPr>
              <p:nvPr/>
            </p:nvGrpSpPr>
            <p:grpSpPr bwMode="auto">
              <a:xfrm>
                <a:off x="96" y="2729"/>
                <a:ext cx="528" cy="624"/>
                <a:chOff x="144" y="1056"/>
                <a:chExt cx="528" cy="624"/>
              </a:xfrm>
            </p:grpSpPr>
            <p:grpSp>
              <p:nvGrpSpPr>
                <p:cNvPr id="926" name="Group 241"/>
                <p:cNvGrpSpPr>
                  <a:grpSpLocks/>
                </p:cNvGrpSpPr>
                <p:nvPr/>
              </p:nvGrpSpPr>
              <p:grpSpPr bwMode="auto">
                <a:xfrm>
                  <a:off x="144" y="1056"/>
                  <a:ext cx="528" cy="624"/>
                  <a:chOff x="2352" y="3072"/>
                  <a:chExt cx="528" cy="624"/>
                </a:xfrm>
              </p:grpSpPr>
              <p:sp>
                <p:nvSpPr>
                  <p:cNvPr id="930" name="AutoShape 242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68"/>
                    <a:ext cx="528" cy="528"/>
                  </a:xfrm>
                  <a:prstGeom prst="smileyFace">
                    <a:avLst>
                      <a:gd name="adj" fmla="val 4653"/>
                    </a:avLst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s-ES"/>
                  </a:p>
                </p:txBody>
              </p:sp>
              <p:grpSp>
                <p:nvGrpSpPr>
                  <p:cNvPr id="931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2400" y="3072"/>
                    <a:ext cx="432" cy="144"/>
                    <a:chOff x="2400" y="3072"/>
                    <a:chExt cx="432" cy="144"/>
                  </a:xfrm>
                </p:grpSpPr>
                <p:sp>
                  <p:nvSpPr>
                    <p:cNvPr id="932" name="Line 2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3120"/>
                      <a:ext cx="48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33" name="Line 2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84" y="3120"/>
                      <a:ext cx="48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34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3072"/>
                      <a:ext cx="48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35" name="Line 2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88" y="3072"/>
                      <a:ext cx="48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36" name="Line 2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18" y="3072"/>
                      <a:ext cx="0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</p:grpSp>
            </p:grpSp>
            <p:grpSp>
              <p:nvGrpSpPr>
                <p:cNvPr id="927" name="Group 249"/>
                <p:cNvGrpSpPr>
                  <a:grpSpLocks/>
                </p:cNvGrpSpPr>
                <p:nvPr/>
              </p:nvGrpSpPr>
              <p:grpSpPr bwMode="auto">
                <a:xfrm>
                  <a:off x="240" y="1248"/>
                  <a:ext cx="336" cy="48"/>
                  <a:chOff x="240" y="1248"/>
                  <a:chExt cx="336" cy="48"/>
                </a:xfrm>
              </p:grpSpPr>
              <p:sp>
                <p:nvSpPr>
                  <p:cNvPr id="928" name="Arc 250"/>
                  <p:cNvSpPr>
                    <a:spLocks/>
                  </p:cNvSpPr>
                  <p:nvPr/>
                </p:nvSpPr>
                <p:spPr bwMode="auto">
                  <a:xfrm rot="16200000" flipV="1">
                    <a:off x="288" y="1200"/>
                    <a:ext cx="48" cy="144"/>
                  </a:xfrm>
                  <a:custGeom>
                    <a:avLst/>
                    <a:gdLst>
                      <a:gd name="G0" fmla="+- 0 0 0"/>
                      <a:gd name="G1" fmla="+- 20572 0 0"/>
                      <a:gd name="G2" fmla="+- 21600 0 0"/>
                      <a:gd name="T0" fmla="*/ 6584 w 21600"/>
                      <a:gd name="T1" fmla="*/ 0 h 41368"/>
                      <a:gd name="T2" fmla="*/ 5840 w 21600"/>
                      <a:gd name="T3" fmla="*/ 41368 h 41368"/>
                      <a:gd name="T4" fmla="*/ 0 w 21600"/>
                      <a:gd name="T5" fmla="*/ 20572 h 4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368" fill="none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</a:path>
                      <a:path w="21600" h="41368" stroke="0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  <a:lnTo>
                          <a:pt x="0" y="20572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929" name="Arc 251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480" y="1200"/>
                    <a:ext cx="48" cy="144"/>
                  </a:xfrm>
                  <a:custGeom>
                    <a:avLst/>
                    <a:gdLst>
                      <a:gd name="G0" fmla="+- 0 0 0"/>
                      <a:gd name="G1" fmla="+- 20572 0 0"/>
                      <a:gd name="G2" fmla="+- 21600 0 0"/>
                      <a:gd name="T0" fmla="*/ 6584 w 21600"/>
                      <a:gd name="T1" fmla="*/ 0 h 41368"/>
                      <a:gd name="T2" fmla="*/ 5840 w 21600"/>
                      <a:gd name="T3" fmla="*/ 41368 h 41368"/>
                      <a:gd name="T4" fmla="*/ 0 w 21600"/>
                      <a:gd name="T5" fmla="*/ 20572 h 4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368" fill="none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</a:path>
                      <a:path w="21600" h="41368" stroke="0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  <a:lnTo>
                          <a:pt x="0" y="20572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878" name="Group 252"/>
              <p:cNvGrpSpPr>
                <a:grpSpLocks/>
              </p:cNvGrpSpPr>
              <p:nvPr/>
            </p:nvGrpSpPr>
            <p:grpSpPr bwMode="auto">
              <a:xfrm>
                <a:off x="672" y="2825"/>
                <a:ext cx="624" cy="528"/>
                <a:chOff x="816" y="2784"/>
                <a:chExt cx="624" cy="528"/>
              </a:xfrm>
            </p:grpSpPr>
            <p:grpSp>
              <p:nvGrpSpPr>
                <p:cNvPr id="915" name="Group 253"/>
                <p:cNvGrpSpPr>
                  <a:grpSpLocks/>
                </p:cNvGrpSpPr>
                <p:nvPr/>
              </p:nvGrpSpPr>
              <p:grpSpPr bwMode="auto">
                <a:xfrm>
                  <a:off x="816" y="2784"/>
                  <a:ext cx="624" cy="528"/>
                  <a:chOff x="4848" y="3456"/>
                  <a:chExt cx="624" cy="528"/>
                </a:xfrm>
              </p:grpSpPr>
              <p:grpSp>
                <p:nvGrpSpPr>
                  <p:cNvPr id="922" name="Group 254"/>
                  <p:cNvGrpSpPr>
                    <a:grpSpLocks/>
                  </p:cNvGrpSpPr>
                  <p:nvPr/>
                </p:nvGrpSpPr>
                <p:grpSpPr bwMode="auto">
                  <a:xfrm>
                    <a:off x="4848" y="3648"/>
                    <a:ext cx="624" cy="144"/>
                    <a:chOff x="4848" y="3648"/>
                    <a:chExt cx="624" cy="144"/>
                  </a:xfrm>
                </p:grpSpPr>
                <p:sp>
                  <p:nvSpPr>
                    <p:cNvPr id="924" name="Oval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76" y="3648"/>
                      <a:ext cx="96" cy="144"/>
                    </a:xfrm>
                    <a:prstGeom prst="ellipse">
                      <a:avLst/>
                    </a:prstGeom>
                    <a:solidFill>
                      <a:srgbClr val="FFFF99"/>
                    </a:solidFill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25" name="Oval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8" y="3648"/>
                      <a:ext cx="96" cy="144"/>
                    </a:xfrm>
                    <a:prstGeom prst="ellipse">
                      <a:avLst/>
                    </a:prstGeom>
                    <a:solidFill>
                      <a:srgbClr val="FFFF99"/>
                    </a:solidFill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923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456"/>
                    <a:ext cx="528" cy="528"/>
                  </a:xfrm>
                  <a:prstGeom prst="smileyFace">
                    <a:avLst>
                      <a:gd name="adj" fmla="val 4653"/>
                    </a:avLst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16" name="Group 258"/>
                <p:cNvGrpSpPr>
                  <a:grpSpLocks/>
                </p:cNvGrpSpPr>
                <p:nvPr/>
              </p:nvGrpSpPr>
              <p:grpSpPr bwMode="auto">
                <a:xfrm>
                  <a:off x="931" y="2880"/>
                  <a:ext cx="413" cy="155"/>
                  <a:chOff x="4704" y="1344"/>
                  <a:chExt cx="413" cy="155"/>
                </a:xfrm>
              </p:grpSpPr>
              <p:sp>
                <p:nvSpPr>
                  <p:cNvPr id="917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4751" y="1355"/>
                    <a:ext cx="144" cy="144"/>
                  </a:xfrm>
                  <a:prstGeom prst="ellips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918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1355"/>
                    <a:ext cx="144" cy="144"/>
                  </a:xfrm>
                  <a:prstGeom prst="ellips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919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4899" y="1440"/>
                    <a:ext cx="32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 anchorCtr="1"/>
                  <a:lstStyle/>
                  <a:p>
                    <a:endParaRPr lang="es-ES"/>
                  </a:p>
                </p:txBody>
              </p:sp>
              <p:sp>
                <p:nvSpPr>
                  <p:cNvPr id="920" name="Line 2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78" y="1344"/>
                    <a:ext cx="39" cy="9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 anchorCtr="1"/>
                  <a:lstStyle/>
                  <a:p>
                    <a:endParaRPr lang="es-ES"/>
                  </a:p>
                </p:txBody>
              </p:sp>
              <p:sp>
                <p:nvSpPr>
                  <p:cNvPr id="921" name="Line 2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4" y="1344"/>
                    <a:ext cx="39" cy="9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 anchorCtr="1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879" name="Group 264"/>
              <p:cNvGrpSpPr>
                <a:grpSpLocks/>
              </p:cNvGrpSpPr>
              <p:nvPr/>
            </p:nvGrpSpPr>
            <p:grpSpPr bwMode="auto">
              <a:xfrm>
                <a:off x="1344" y="2770"/>
                <a:ext cx="602" cy="583"/>
                <a:chOff x="1392" y="905"/>
                <a:chExt cx="602" cy="583"/>
              </a:xfrm>
            </p:grpSpPr>
            <p:sp>
              <p:nvSpPr>
                <p:cNvPr id="902" name="AutoShape 265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78" y="1044"/>
                  <a:ext cx="432" cy="456"/>
                </a:xfrm>
                <a:prstGeom prst="flowChartDelay">
                  <a:avLst/>
                </a:prstGeom>
                <a:solidFill>
                  <a:srgbClr val="996633"/>
                </a:solidFill>
                <a:ln w="1270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grpSp>
              <p:nvGrpSpPr>
                <p:cNvPr id="903" name="Group 266"/>
                <p:cNvGrpSpPr>
                  <a:grpSpLocks/>
                </p:cNvGrpSpPr>
                <p:nvPr/>
              </p:nvGrpSpPr>
              <p:grpSpPr bwMode="auto">
                <a:xfrm>
                  <a:off x="1538" y="1200"/>
                  <a:ext cx="288" cy="48"/>
                  <a:chOff x="1944" y="1320"/>
                  <a:chExt cx="288" cy="96"/>
                </a:xfrm>
              </p:grpSpPr>
              <p:sp>
                <p:nvSpPr>
                  <p:cNvPr id="913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1944" y="1320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914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2136" y="1320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04" name="Group 269"/>
                <p:cNvGrpSpPr>
                  <a:grpSpLocks/>
                </p:cNvGrpSpPr>
                <p:nvPr/>
              </p:nvGrpSpPr>
              <p:grpSpPr bwMode="auto">
                <a:xfrm>
                  <a:off x="1610" y="1248"/>
                  <a:ext cx="144" cy="120"/>
                  <a:chOff x="2040" y="1440"/>
                  <a:chExt cx="144" cy="120"/>
                </a:xfrm>
              </p:grpSpPr>
              <p:sp>
                <p:nvSpPr>
                  <p:cNvPr id="911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2040" y="156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912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440"/>
                    <a:ext cx="0" cy="48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05" name="Group 272"/>
                <p:cNvGrpSpPr>
                  <a:grpSpLocks/>
                </p:cNvGrpSpPr>
                <p:nvPr/>
              </p:nvGrpSpPr>
              <p:grpSpPr bwMode="auto">
                <a:xfrm>
                  <a:off x="1392" y="905"/>
                  <a:ext cx="602" cy="391"/>
                  <a:chOff x="1392" y="2016"/>
                  <a:chExt cx="602" cy="391"/>
                </a:xfrm>
              </p:grpSpPr>
              <p:sp>
                <p:nvSpPr>
                  <p:cNvPr id="906" name="AutoShape 273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016"/>
                    <a:ext cx="384" cy="192"/>
                  </a:xfrm>
                  <a:prstGeom prst="cloudCallout">
                    <a:avLst>
                      <a:gd name="adj1" fmla="val 21875"/>
                      <a:gd name="adj2" fmla="val 4167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  <p:sp>
                <p:nvSpPr>
                  <p:cNvPr id="907" name="AutoShape 274"/>
                  <p:cNvSpPr>
                    <a:spLocks noChangeArrowheads="1"/>
                  </p:cNvSpPr>
                  <p:nvPr/>
                </p:nvSpPr>
                <p:spPr bwMode="auto">
                  <a:xfrm rot="1216593">
                    <a:off x="1682" y="2095"/>
                    <a:ext cx="288" cy="144"/>
                  </a:xfrm>
                  <a:prstGeom prst="cloudCallout">
                    <a:avLst>
                      <a:gd name="adj1" fmla="val 49801"/>
                      <a:gd name="adj2" fmla="val 4546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  <p:sp>
                <p:nvSpPr>
                  <p:cNvPr id="908" name="AutoShape 275"/>
                  <p:cNvSpPr>
                    <a:spLocks noChangeArrowheads="1"/>
                  </p:cNvSpPr>
                  <p:nvPr/>
                </p:nvSpPr>
                <p:spPr bwMode="auto">
                  <a:xfrm rot="20383407" flipH="1">
                    <a:off x="1392" y="2112"/>
                    <a:ext cx="288" cy="144"/>
                  </a:xfrm>
                  <a:prstGeom prst="cloudCallout">
                    <a:avLst>
                      <a:gd name="adj1" fmla="val 49801"/>
                      <a:gd name="adj2" fmla="val 4546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  <p:sp>
                <p:nvSpPr>
                  <p:cNvPr id="909" name="AutoShape 276"/>
                  <p:cNvSpPr>
                    <a:spLocks noChangeArrowheads="1"/>
                  </p:cNvSpPr>
                  <p:nvPr/>
                </p:nvSpPr>
                <p:spPr bwMode="auto">
                  <a:xfrm rot="5280039">
                    <a:off x="1778" y="2191"/>
                    <a:ext cx="288" cy="144"/>
                  </a:xfrm>
                  <a:prstGeom prst="cloudCallout">
                    <a:avLst>
                      <a:gd name="adj1" fmla="val 49801"/>
                      <a:gd name="adj2" fmla="val 4546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  <p:sp>
                <p:nvSpPr>
                  <p:cNvPr id="910" name="AutoShape 277"/>
                  <p:cNvSpPr>
                    <a:spLocks noChangeArrowheads="1"/>
                  </p:cNvSpPr>
                  <p:nvPr/>
                </p:nvSpPr>
                <p:spPr bwMode="auto">
                  <a:xfrm rot="16319961" flipH="1">
                    <a:off x="1320" y="2184"/>
                    <a:ext cx="288" cy="144"/>
                  </a:xfrm>
                  <a:prstGeom prst="cloudCallout">
                    <a:avLst>
                      <a:gd name="adj1" fmla="val 49801"/>
                      <a:gd name="adj2" fmla="val 4546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</p:grpSp>
          </p:grpSp>
          <p:grpSp>
            <p:nvGrpSpPr>
              <p:cNvPr id="880" name="Group 278"/>
              <p:cNvGrpSpPr>
                <a:grpSpLocks/>
              </p:cNvGrpSpPr>
              <p:nvPr/>
            </p:nvGrpSpPr>
            <p:grpSpPr bwMode="auto">
              <a:xfrm>
                <a:off x="2592" y="2825"/>
                <a:ext cx="480" cy="528"/>
                <a:chOff x="2592" y="960"/>
                <a:chExt cx="480" cy="528"/>
              </a:xfrm>
            </p:grpSpPr>
            <p:sp>
              <p:nvSpPr>
                <p:cNvPr id="897" name="Oval 279"/>
                <p:cNvSpPr>
                  <a:spLocks noChangeArrowheads="1"/>
                </p:cNvSpPr>
                <p:nvPr/>
              </p:nvSpPr>
              <p:spPr bwMode="auto">
                <a:xfrm>
                  <a:off x="2592" y="960"/>
                  <a:ext cx="480" cy="528"/>
                </a:xfrm>
                <a:prstGeom prst="ellipse">
                  <a:avLst/>
                </a:prstGeom>
                <a:solidFill>
                  <a:srgbClr val="FFFF99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grpSp>
              <p:nvGrpSpPr>
                <p:cNvPr id="898" name="Group 280"/>
                <p:cNvGrpSpPr>
                  <a:grpSpLocks/>
                </p:cNvGrpSpPr>
                <p:nvPr/>
              </p:nvGrpSpPr>
              <p:grpSpPr bwMode="auto">
                <a:xfrm>
                  <a:off x="2640" y="1152"/>
                  <a:ext cx="384" cy="48"/>
                  <a:chOff x="1536" y="3168"/>
                  <a:chExt cx="384" cy="48"/>
                </a:xfrm>
              </p:grpSpPr>
              <p:sp>
                <p:nvSpPr>
                  <p:cNvPr id="900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3168"/>
                    <a:ext cx="144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901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168"/>
                    <a:ext cx="144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899" name="Line 283"/>
                <p:cNvSpPr>
                  <a:spLocks noChangeShapeType="1"/>
                </p:cNvSpPr>
                <p:nvPr/>
              </p:nvSpPr>
              <p:spPr bwMode="auto">
                <a:xfrm>
                  <a:off x="2736" y="1344"/>
                  <a:ext cx="19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</p:grpSp>
          <p:grpSp>
            <p:nvGrpSpPr>
              <p:cNvPr id="881" name="Group 284"/>
              <p:cNvGrpSpPr>
                <a:grpSpLocks/>
              </p:cNvGrpSpPr>
              <p:nvPr/>
            </p:nvGrpSpPr>
            <p:grpSpPr bwMode="auto">
              <a:xfrm>
                <a:off x="1968" y="2736"/>
                <a:ext cx="672" cy="617"/>
                <a:chOff x="1968" y="2736"/>
                <a:chExt cx="672" cy="617"/>
              </a:xfrm>
            </p:grpSpPr>
            <p:grpSp>
              <p:nvGrpSpPr>
                <p:cNvPr id="882" name="Group 285"/>
                <p:cNvGrpSpPr>
                  <a:grpSpLocks/>
                </p:cNvGrpSpPr>
                <p:nvPr/>
              </p:nvGrpSpPr>
              <p:grpSpPr bwMode="auto">
                <a:xfrm>
                  <a:off x="2001" y="3024"/>
                  <a:ext cx="576" cy="144"/>
                  <a:chOff x="1680" y="1968"/>
                  <a:chExt cx="576" cy="144"/>
                </a:xfrm>
              </p:grpSpPr>
              <p:sp>
                <p:nvSpPr>
                  <p:cNvPr id="895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968"/>
                    <a:ext cx="96" cy="144"/>
                  </a:xfrm>
                  <a:prstGeom prst="ellipse">
                    <a:avLst/>
                  </a:prstGeom>
                  <a:solidFill>
                    <a:srgbClr val="FFCC99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896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968"/>
                    <a:ext cx="96" cy="144"/>
                  </a:xfrm>
                  <a:prstGeom prst="ellipse">
                    <a:avLst/>
                  </a:prstGeom>
                  <a:solidFill>
                    <a:srgbClr val="FFCC99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883" name="Group 288"/>
                <p:cNvGrpSpPr>
                  <a:grpSpLocks/>
                </p:cNvGrpSpPr>
                <p:nvPr/>
              </p:nvGrpSpPr>
              <p:grpSpPr bwMode="auto">
                <a:xfrm>
                  <a:off x="1968" y="2736"/>
                  <a:ext cx="672" cy="617"/>
                  <a:chOff x="1968" y="871"/>
                  <a:chExt cx="672" cy="617"/>
                </a:xfrm>
              </p:grpSpPr>
              <p:sp>
                <p:nvSpPr>
                  <p:cNvPr id="887" name="AutoShape 289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2071" y="1044"/>
                    <a:ext cx="432" cy="456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 w="12700" cap="sq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888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2131" y="1200"/>
                    <a:ext cx="288" cy="48"/>
                    <a:chOff x="1944" y="1320"/>
                    <a:chExt cx="288" cy="96"/>
                  </a:xfrm>
                </p:grpSpPr>
                <p:sp>
                  <p:nvSpPr>
                    <p:cNvPr id="893" name="Oval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4" y="1320"/>
                      <a:ext cx="96" cy="96"/>
                    </a:xfrm>
                    <a:prstGeom prst="ellipse">
                      <a:avLst/>
                    </a:prstGeom>
                    <a:solidFill>
                      <a:srgbClr val="336699"/>
                    </a:solidFill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94" name="Oval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6" y="1320"/>
                      <a:ext cx="96" cy="96"/>
                    </a:xfrm>
                    <a:prstGeom prst="ellipse">
                      <a:avLst/>
                    </a:prstGeom>
                    <a:solidFill>
                      <a:srgbClr val="336699"/>
                    </a:solidFill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889" name="Group 293"/>
                  <p:cNvGrpSpPr>
                    <a:grpSpLocks/>
                  </p:cNvGrpSpPr>
                  <p:nvPr/>
                </p:nvGrpSpPr>
                <p:grpSpPr bwMode="auto">
                  <a:xfrm>
                    <a:off x="2203" y="1248"/>
                    <a:ext cx="144" cy="120"/>
                    <a:chOff x="2040" y="1440"/>
                    <a:chExt cx="144" cy="120"/>
                  </a:xfrm>
                </p:grpSpPr>
                <p:sp>
                  <p:nvSpPr>
                    <p:cNvPr id="891" name="Line 2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0" y="1560"/>
                      <a:ext cx="144" cy="0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92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1440"/>
                      <a:ext cx="0" cy="48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890" name="AutoShape 296"/>
                  <p:cNvSpPr>
                    <a:spLocks noChangeArrowheads="1"/>
                  </p:cNvSpPr>
                  <p:nvPr/>
                </p:nvSpPr>
                <p:spPr bwMode="auto">
                  <a:xfrm rot="965078">
                    <a:off x="1968" y="871"/>
                    <a:ext cx="672" cy="288"/>
                  </a:xfrm>
                  <a:prstGeom prst="irregularSeal2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884" name="Group 297"/>
                <p:cNvGrpSpPr>
                  <a:grpSpLocks/>
                </p:cNvGrpSpPr>
                <p:nvPr/>
              </p:nvGrpSpPr>
              <p:grpSpPr bwMode="auto">
                <a:xfrm>
                  <a:off x="2112" y="2976"/>
                  <a:ext cx="336" cy="48"/>
                  <a:chOff x="240" y="1248"/>
                  <a:chExt cx="336" cy="48"/>
                </a:xfrm>
              </p:grpSpPr>
              <p:sp>
                <p:nvSpPr>
                  <p:cNvPr id="885" name="Arc 298"/>
                  <p:cNvSpPr>
                    <a:spLocks/>
                  </p:cNvSpPr>
                  <p:nvPr/>
                </p:nvSpPr>
                <p:spPr bwMode="auto">
                  <a:xfrm rot="16200000" flipV="1">
                    <a:off x="288" y="1200"/>
                    <a:ext cx="48" cy="144"/>
                  </a:xfrm>
                  <a:custGeom>
                    <a:avLst/>
                    <a:gdLst>
                      <a:gd name="G0" fmla="+- 0 0 0"/>
                      <a:gd name="G1" fmla="+- 20572 0 0"/>
                      <a:gd name="G2" fmla="+- 21600 0 0"/>
                      <a:gd name="T0" fmla="*/ 6584 w 21600"/>
                      <a:gd name="T1" fmla="*/ 0 h 41368"/>
                      <a:gd name="T2" fmla="*/ 5840 w 21600"/>
                      <a:gd name="T3" fmla="*/ 41368 h 41368"/>
                      <a:gd name="T4" fmla="*/ 0 w 21600"/>
                      <a:gd name="T5" fmla="*/ 20572 h 4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368" fill="none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</a:path>
                      <a:path w="21600" h="41368" stroke="0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  <a:lnTo>
                          <a:pt x="0" y="20572"/>
                        </a:lnTo>
                        <a:close/>
                      </a:path>
                    </a:pathLst>
                  </a:cu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886" name="Arc 299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480" y="1200"/>
                    <a:ext cx="48" cy="144"/>
                  </a:xfrm>
                  <a:custGeom>
                    <a:avLst/>
                    <a:gdLst>
                      <a:gd name="G0" fmla="+- 0 0 0"/>
                      <a:gd name="G1" fmla="+- 20572 0 0"/>
                      <a:gd name="G2" fmla="+- 21600 0 0"/>
                      <a:gd name="T0" fmla="*/ 6584 w 21600"/>
                      <a:gd name="T1" fmla="*/ 0 h 41368"/>
                      <a:gd name="T2" fmla="*/ 5840 w 21600"/>
                      <a:gd name="T3" fmla="*/ 41368 h 41368"/>
                      <a:gd name="T4" fmla="*/ 0 w 21600"/>
                      <a:gd name="T5" fmla="*/ 20572 h 4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368" fill="none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</a:path>
                      <a:path w="21600" h="41368" stroke="0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  <a:lnTo>
                          <a:pt x="0" y="20572"/>
                        </a:lnTo>
                        <a:close/>
                      </a:path>
                    </a:pathLst>
                  </a:cu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818" name="Group 300"/>
            <p:cNvGrpSpPr>
              <a:grpSpLocks/>
            </p:cNvGrpSpPr>
            <p:nvPr/>
          </p:nvGrpSpPr>
          <p:grpSpPr bwMode="auto">
            <a:xfrm>
              <a:off x="4330" y="2818"/>
              <a:ext cx="1238" cy="343"/>
              <a:chOff x="3264" y="2729"/>
              <a:chExt cx="2400" cy="624"/>
            </a:xfrm>
          </p:grpSpPr>
          <p:grpSp>
            <p:nvGrpSpPr>
              <p:cNvPr id="819" name="Group 301"/>
              <p:cNvGrpSpPr>
                <a:grpSpLocks/>
              </p:cNvGrpSpPr>
              <p:nvPr/>
            </p:nvGrpSpPr>
            <p:grpSpPr bwMode="auto">
              <a:xfrm>
                <a:off x="3840" y="2729"/>
                <a:ext cx="528" cy="624"/>
                <a:chOff x="5232" y="1632"/>
                <a:chExt cx="528" cy="624"/>
              </a:xfrm>
            </p:grpSpPr>
            <p:grpSp>
              <p:nvGrpSpPr>
                <p:cNvPr id="859" name="Group 302"/>
                <p:cNvGrpSpPr>
                  <a:grpSpLocks/>
                </p:cNvGrpSpPr>
                <p:nvPr/>
              </p:nvGrpSpPr>
              <p:grpSpPr bwMode="auto">
                <a:xfrm>
                  <a:off x="5232" y="1632"/>
                  <a:ext cx="528" cy="624"/>
                  <a:chOff x="2352" y="3072"/>
                  <a:chExt cx="528" cy="624"/>
                </a:xfrm>
              </p:grpSpPr>
              <p:grpSp>
                <p:nvGrpSpPr>
                  <p:cNvPr id="863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2352" y="3072"/>
                    <a:ext cx="528" cy="624"/>
                    <a:chOff x="2352" y="3072"/>
                    <a:chExt cx="528" cy="624"/>
                  </a:xfrm>
                </p:grpSpPr>
                <p:sp>
                  <p:nvSpPr>
                    <p:cNvPr id="870" name="AutoShap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2" y="3168"/>
                      <a:ext cx="528" cy="528"/>
                    </a:xfrm>
                    <a:prstGeom prst="smileyFace">
                      <a:avLst>
                        <a:gd name="adj" fmla="val 4653"/>
                      </a:avLst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871" name="Group 3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3072"/>
                      <a:ext cx="432" cy="144"/>
                      <a:chOff x="2400" y="3072"/>
                      <a:chExt cx="432" cy="144"/>
                    </a:xfrm>
                  </p:grpSpPr>
                  <p:sp>
                    <p:nvSpPr>
                      <p:cNvPr id="872" name="Line 3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3120"/>
                        <a:ext cx="48" cy="96"/>
                      </a:xfrm>
                      <a:prstGeom prst="line">
                        <a:avLst/>
                      </a:prstGeom>
                      <a:noFill/>
                      <a:ln w="28575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 anchorCtr="1"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873" name="Line 30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3120"/>
                        <a:ext cx="48" cy="96"/>
                      </a:xfrm>
                      <a:prstGeom prst="line">
                        <a:avLst/>
                      </a:prstGeom>
                      <a:noFill/>
                      <a:ln w="28575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 anchorCtr="1"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874" name="Line 3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3072"/>
                        <a:ext cx="48" cy="96"/>
                      </a:xfrm>
                      <a:prstGeom prst="line">
                        <a:avLst/>
                      </a:prstGeom>
                      <a:noFill/>
                      <a:ln w="28575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 anchorCtr="1"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875" name="Line 30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8" y="3072"/>
                        <a:ext cx="48" cy="96"/>
                      </a:xfrm>
                      <a:prstGeom prst="line">
                        <a:avLst/>
                      </a:prstGeom>
                      <a:noFill/>
                      <a:ln w="28575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 anchorCtr="1"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876" name="Line 3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18" y="3072"/>
                        <a:ext cx="0" cy="96"/>
                      </a:xfrm>
                      <a:prstGeom prst="line">
                        <a:avLst/>
                      </a:prstGeom>
                      <a:noFill/>
                      <a:ln w="28575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 anchorCtr="1"/>
                      <a:lstStyle/>
                      <a:p>
                        <a:endParaRPr lang="es-ES"/>
                      </a:p>
                    </p:txBody>
                  </p:sp>
                </p:grpSp>
              </p:grpSp>
              <p:grpSp>
                <p:nvGrpSpPr>
                  <p:cNvPr id="864" name="Group 311"/>
                  <p:cNvGrpSpPr>
                    <a:grpSpLocks/>
                  </p:cNvGrpSpPr>
                  <p:nvPr/>
                </p:nvGrpSpPr>
                <p:grpSpPr bwMode="auto">
                  <a:xfrm>
                    <a:off x="2414" y="3275"/>
                    <a:ext cx="413" cy="155"/>
                    <a:chOff x="4704" y="1344"/>
                    <a:chExt cx="413" cy="155"/>
                  </a:xfrm>
                </p:grpSpPr>
                <p:sp>
                  <p:nvSpPr>
                    <p:cNvPr id="865" name="Oval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1" y="1355"/>
                      <a:ext cx="144" cy="144"/>
                    </a:xfrm>
                    <a:prstGeom prst="ellips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>
                              <a:alpha val="50000"/>
                            </a:schemeClr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66" name="Oval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1355"/>
                      <a:ext cx="144" cy="144"/>
                    </a:xfrm>
                    <a:prstGeom prst="ellips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>
                              <a:alpha val="50000"/>
                            </a:schemeClr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67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99" y="1440"/>
                      <a:ext cx="32" cy="0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68" name="Line 3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78" y="1344"/>
                      <a:ext cx="39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69" name="Line 31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704" y="1344"/>
                      <a:ext cx="39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</p:grpSp>
            </p:grpSp>
            <p:grpSp>
              <p:nvGrpSpPr>
                <p:cNvPr id="860" name="Group 317"/>
                <p:cNvGrpSpPr>
                  <a:grpSpLocks/>
                </p:cNvGrpSpPr>
                <p:nvPr/>
              </p:nvGrpSpPr>
              <p:grpSpPr bwMode="auto">
                <a:xfrm>
                  <a:off x="5328" y="1776"/>
                  <a:ext cx="336" cy="48"/>
                  <a:chOff x="240" y="1248"/>
                  <a:chExt cx="336" cy="48"/>
                </a:xfrm>
              </p:grpSpPr>
              <p:sp>
                <p:nvSpPr>
                  <p:cNvPr id="861" name="Arc 318"/>
                  <p:cNvSpPr>
                    <a:spLocks/>
                  </p:cNvSpPr>
                  <p:nvPr/>
                </p:nvSpPr>
                <p:spPr bwMode="auto">
                  <a:xfrm rot="16200000" flipV="1">
                    <a:off x="288" y="1200"/>
                    <a:ext cx="48" cy="144"/>
                  </a:xfrm>
                  <a:custGeom>
                    <a:avLst/>
                    <a:gdLst>
                      <a:gd name="G0" fmla="+- 0 0 0"/>
                      <a:gd name="G1" fmla="+- 20572 0 0"/>
                      <a:gd name="G2" fmla="+- 21600 0 0"/>
                      <a:gd name="T0" fmla="*/ 6584 w 21600"/>
                      <a:gd name="T1" fmla="*/ 0 h 41368"/>
                      <a:gd name="T2" fmla="*/ 5840 w 21600"/>
                      <a:gd name="T3" fmla="*/ 41368 h 41368"/>
                      <a:gd name="T4" fmla="*/ 0 w 21600"/>
                      <a:gd name="T5" fmla="*/ 20572 h 4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368" fill="none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</a:path>
                      <a:path w="21600" h="41368" stroke="0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  <a:lnTo>
                          <a:pt x="0" y="20572"/>
                        </a:lnTo>
                        <a:close/>
                      </a:path>
                    </a:pathLst>
                  </a:cu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862" name="Arc 319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480" y="1200"/>
                    <a:ext cx="48" cy="144"/>
                  </a:xfrm>
                  <a:custGeom>
                    <a:avLst/>
                    <a:gdLst>
                      <a:gd name="G0" fmla="+- 0 0 0"/>
                      <a:gd name="G1" fmla="+- 20572 0 0"/>
                      <a:gd name="G2" fmla="+- 21600 0 0"/>
                      <a:gd name="T0" fmla="*/ 6584 w 21600"/>
                      <a:gd name="T1" fmla="*/ 0 h 41368"/>
                      <a:gd name="T2" fmla="*/ 5840 w 21600"/>
                      <a:gd name="T3" fmla="*/ 41368 h 41368"/>
                      <a:gd name="T4" fmla="*/ 0 w 21600"/>
                      <a:gd name="T5" fmla="*/ 20572 h 4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368" fill="none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</a:path>
                      <a:path w="21600" h="41368" stroke="0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  <a:lnTo>
                          <a:pt x="0" y="20572"/>
                        </a:lnTo>
                        <a:close/>
                      </a:path>
                    </a:pathLst>
                  </a:cu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820" name="Group 320"/>
              <p:cNvGrpSpPr>
                <a:grpSpLocks/>
              </p:cNvGrpSpPr>
              <p:nvPr/>
            </p:nvGrpSpPr>
            <p:grpSpPr bwMode="auto">
              <a:xfrm>
                <a:off x="4992" y="2736"/>
                <a:ext cx="672" cy="617"/>
                <a:chOff x="4896" y="2743"/>
                <a:chExt cx="672" cy="617"/>
              </a:xfrm>
            </p:grpSpPr>
            <p:grpSp>
              <p:nvGrpSpPr>
                <p:cNvPr id="849" name="Group 321"/>
                <p:cNvGrpSpPr>
                  <a:grpSpLocks/>
                </p:cNvGrpSpPr>
                <p:nvPr/>
              </p:nvGrpSpPr>
              <p:grpSpPr bwMode="auto">
                <a:xfrm>
                  <a:off x="4944" y="3024"/>
                  <a:ext cx="576" cy="144"/>
                  <a:chOff x="1680" y="1968"/>
                  <a:chExt cx="576" cy="144"/>
                </a:xfrm>
              </p:grpSpPr>
              <p:sp>
                <p:nvSpPr>
                  <p:cNvPr id="857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968"/>
                    <a:ext cx="96" cy="144"/>
                  </a:xfrm>
                  <a:prstGeom prst="ellipse">
                    <a:avLst/>
                  </a:prstGeom>
                  <a:solidFill>
                    <a:srgbClr val="FFCC99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858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968"/>
                    <a:ext cx="96" cy="144"/>
                  </a:xfrm>
                  <a:prstGeom prst="ellipse">
                    <a:avLst/>
                  </a:prstGeom>
                  <a:solidFill>
                    <a:srgbClr val="FFCC99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850" name="Group 324"/>
                <p:cNvGrpSpPr>
                  <a:grpSpLocks/>
                </p:cNvGrpSpPr>
                <p:nvPr/>
              </p:nvGrpSpPr>
              <p:grpSpPr bwMode="auto">
                <a:xfrm>
                  <a:off x="4896" y="2743"/>
                  <a:ext cx="672" cy="617"/>
                  <a:chOff x="4608" y="1728"/>
                  <a:chExt cx="672" cy="617"/>
                </a:xfrm>
              </p:grpSpPr>
              <p:sp>
                <p:nvSpPr>
                  <p:cNvPr id="851" name="AutoShape 325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727" y="1901"/>
                    <a:ext cx="432" cy="456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 w="12700" cap="sq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852" name="AutoShape 326"/>
                  <p:cNvSpPr>
                    <a:spLocks noChangeArrowheads="1"/>
                  </p:cNvSpPr>
                  <p:nvPr/>
                </p:nvSpPr>
                <p:spPr bwMode="auto">
                  <a:xfrm rot="965078">
                    <a:off x="4608" y="1728"/>
                    <a:ext cx="672" cy="288"/>
                  </a:xfrm>
                  <a:prstGeom prst="irregularSeal2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853" name="Arc 327"/>
                  <p:cNvSpPr>
                    <a:spLocks/>
                  </p:cNvSpPr>
                  <p:nvPr/>
                </p:nvSpPr>
                <p:spPr bwMode="auto">
                  <a:xfrm rot="5400000">
                    <a:off x="4900" y="2077"/>
                    <a:ext cx="86" cy="272"/>
                  </a:xfrm>
                  <a:custGeom>
                    <a:avLst/>
                    <a:gdLst>
                      <a:gd name="G0" fmla="+- 0 0 0"/>
                      <a:gd name="G1" fmla="+- 20572 0 0"/>
                      <a:gd name="G2" fmla="+- 21600 0 0"/>
                      <a:gd name="T0" fmla="*/ 6584 w 21600"/>
                      <a:gd name="T1" fmla="*/ 0 h 41368"/>
                      <a:gd name="T2" fmla="*/ 5840 w 21600"/>
                      <a:gd name="T3" fmla="*/ 41368 h 41368"/>
                      <a:gd name="T4" fmla="*/ 0 w 21600"/>
                      <a:gd name="T5" fmla="*/ 20572 h 4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368" fill="none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</a:path>
                      <a:path w="21600" h="41368" stroke="0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  <a:lnTo>
                          <a:pt x="0" y="20572"/>
                        </a:lnTo>
                        <a:close/>
                      </a:path>
                    </a:pathLst>
                  </a:custGeom>
                  <a:noFill/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854" name="Group 328"/>
                  <p:cNvGrpSpPr>
                    <a:grpSpLocks/>
                  </p:cNvGrpSpPr>
                  <p:nvPr/>
                </p:nvGrpSpPr>
                <p:grpSpPr bwMode="auto">
                  <a:xfrm>
                    <a:off x="4819" y="2041"/>
                    <a:ext cx="249" cy="57"/>
                    <a:chOff x="984" y="1656"/>
                    <a:chExt cx="249" cy="57"/>
                  </a:xfrm>
                </p:grpSpPr>
                <p:sp>
                  <p:nvSpPr>
                    <p:cNvPr id="855" name="Oval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84" y="1656"/>
                      <a:ext cx="57" cy="5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56" name="Oval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6" y="1656"/>
                      <a:ext cx="57" cy="5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</p:grpSp>
            </p:grpSp>
          </p:grpSp>
          <p:grpSp>
            <p:nvGrpSpPr>
              <p:cNvPr id="821" name="Group 331"/>
              <p:cNvGrpSpPr>
                <a:grpSpLocks/>
              </p:cNvGrpSpPr>
              <p:nvPr/>
            </p:nvGrpSpPr>
            <p:grpSpPr bwMode="auto">
              <a:xfrm>
                <a:off x="4390" y="2770"/>
                <a:ext cx="602" cy="583"/>
                <a:chOff x="4032" y="1728"/>
                <a:chExt cx="602" cy="583"/>
              </a:xfrm>
            </p:grpSpPr>
            <p:sp>
              <p:nvSpPr>
                <p:cNvPr id="829" name="AutoShape 33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118" y="1867"/>
                  <a:ext cx="432" cy="456"/>
                </a:xfrm>
                <a:prstGeom prst="flowChartDelay">
                  <a:avLst/>
                </a:prstGeom>
                <a:solidFill>
                  <a:srgbClr val="996633"/>
                </a:solidFill>
                <a:ln w="1270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grpSp>
              <p:nvGrpSpPr>
                <p:cNvPr id="830" name="Group 333"/>
                <p:cNvGrpSpPr>
                  <a:grpSpLocks/>
                </p:cNvGrpSpPr>
                <p:nvPr/>
              </p:nvGrpSpPr>
              <p:grpSpPr bwMode="auto">
                <a:xfrm>
                  <a:off x="4178" y="2023"/>
                  <a:ext cx="288" cy="48"/>
                  <a:chOff x="1944" y="1320"/>
                  <a:chExt cx="288" cy="96"/>
                </a:xfrm>
              </p:grpSpPr>
              <p:sp>
                <p:nvSpPr>
                  <p:cNvPr id="847" name="Oval 334"/>
                  <p:cNvSpPr>
                    <a:spLocks noChangeArrowheads="1"/>
                  </p:cNvSpPr>
                  <p:nvPr/>
                </p:nvSpPr>
                <p:spPr bwMode="auto">
                  <a:xfrm>
                    <a:off x="1944" y="1320"/>
                    <a:ext cx="96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848" name="Oval 335"/>
                  <p:cNvSpPr>
                    <a:spLocks noChangeArrowheads="1"/>
                  </p:cNvSpPr>
                  <p:nvPr/>
                </p:nvSpPr>
                <p:spPr bwMode="auto">
                  <a:xfrm>
                    <a:off x="2136" y="1320"/>
                    <a:ext cx="96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831" name="Line 336"/>
                <p:cNvSpPr>
                  <a:spLocks noChangeShapeType="1"/>
                </p:cNvSpPr>
                <p:nvPr/>
              </p:nvSpPr>
              <p:spPr bwMode="auto">
                <a:xfrm>
                  <a:off x="4272" y="2208"/>
                  <a:ext cx="144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grpSp>
              <p:nvGrpSpPr>
                <p:cNvPr id="832" name="Group 337"/>
                <p:cNvGrpSpPr>
                  <a:grpSpLocks/>
                </p:cNvGrpSpPr>
                <p:nvPr/>
              </p:nvGrpSpPr>
              <p:grpSpPr bwMode="auto">
                <a:xfrm>
                  <a:off x="4128" y="1961"/>
                  <a:ext cx="413" cy="199"/>
                  <a:chOff x="3072" y="1248"/>
                  <a:chExt cx="413" cy="199"/>
                </a:xfrm>
              </p:grpSpPr>
              <p:sp>
                <p:nvSpPr>
                  <p:cNvPr id="840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3278" y="1399"/>
                    <a:ext cx="0" cy="48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841" name="Group 339"/>
                  <p:cNvGrpSpPr>
                    <a:grpSpLocks/>
                  </p:cNvGrpSpPr>
                  <p:nvPr/>
                </p:nvGrpSpPr>
                <p:grpSpPr bwMode="auto">
                  <a:xfrm>
                    <a:off x="3072" y="1248"/>
                    <a:ext cx="413" cy="155"/>
                    <a:chOff x="4704" y="1344"/>
                    <a:chExt cx="413" cy="155"/>
                  </a:xfrm>
                </p:grpSpPr>
                <p:sp>
                  <p:nvSpPr>
                    <p:cNvPr id="842" name="Oval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1" y="1355"/>
                      <a:ext cx="144" cy="144"/>
                    </a:xfrm>
                    <a:prstGeom prst="ellips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>
                              <a:alpha val="50000"/>
                            </a:schemeClr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43" name="Oval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1355"/>
                      <a:ext cx="144" cy="144"/>
                    </a:xfrm>
                    <a:prstGeom prst="ellips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>
                              <a:alpha val="50000"/>
                            </a:schemeClr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44" name="Line 3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99" y="1440"/>
                      <a:ext cx="32" cy="0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45" name="Line 3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78" y="1344"/>
                      <a:ext cx="39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846" name="Line 34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704" y="1344"/>
                      <a:ext cx="39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</p:grpSp>
            </p:grpSp>
            <p:grpSp>
              <p:nvGrpSpPr>
                <p:cNvPr id="833" name="Group 345"/>
                <p:cNvGrpSpPr>
                  <a:grpSpLocks/>
                </p:cNvGrpSpPr>
                <p:nvPr/>
              </p:nvGrpSpPr>
              <p:grpSpPr bwMode="auto">
                <a:xfrm>
                  <a:off x="4032" y="1728"/>
                  <a:ext cx="602" cy="384"/>
                  <a:chOff x="2976" y="1056"/>
                  <a:chExt cx="602" cy="384"/>
                </a:xfrm>
              </p:grpSpPr>
              <p:sp>
                <p:nvSpPr>
                  <p:cNvPr id="834" name="AutoShape 346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1056"/>
                    <a:ext cx="384" cy="192"/>
                  </a:xfrm>
                  <a:prstGeom prst="cloudCallout">
                    <a:avLst>
                      <a:gd name="adj1" fmla="val 21875"/>
                      <a:gd name="adj2" fmla="val 4167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  <p:grpSp>
                <p:nvGrpSpPr>
                  <p:cNvPr id="835" name="Group 347"/>
                  <p:cNvGrpSpPr>
                    <a:grpSpLocks/>
                  </p:cNvGrpSpPr>
                  <p:nvPr/>
                </p:nvGrpSpPr>
                <p:grpSpPr bwMode="auto">
                  <a:xfrm>
                    <a:off x="2976" y="1128"/>
                    <a:ext cx="602" cy="312"/>
                    <a:chOff x="2976" y="1135"/>
                    <a:chExt cx="602" cy="312"/>
                  </a:xfrm>
                </p:grpSpPr>
                <p:sp>
                  <p:nvSpPr>
                    <p:cNvPr id="836" name="AutoShape 348"/>
                    <p:cNvSpPr>
                      <a:spLocks noChangeArrowheads="1"/>
                    </p:cNvSpPr>
                    <p:nvPr/>
                  </p:nvSpPr>
                  <p:spPr bwMode="auto">
                    <a:xfrm rot="1216593">
                      <a:off x="3266" y="1135"/>
                      <a:ext cx="288" cy="144"/>
                    </a:xfrm>
                    <a:prstGeom prst="cloudCallout">
                      <a:avLst>
                        <a:gd name="adj1" fmla="val 49801"/>
                        <a:gd name="adj2" fmla="val 4546"/>
                      </a:avLst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/>
                    <a:lstStyle/>
                    <a:p>
                      <a:pPr algn="ctr"/>
                      <a:endParaRPr lang="es-ES" altLang="es-ES"/>
                    </a:p>
                  </p:txBody>
                </p:sp>
                <p:sp>
                  <p:nvSpPr>
                    <p:cNvPr id="837" name="AutoShape 349"/>
                    <p:cNvSpPr>
                      <a:spLocks noChangeArrowheads="1"/>
                    </p:cNvSpPr>
                    <p:nvPr/>
                  </p:nvSpPr>
                  <p:spPr bwMode="auto">
                    <a:xfrm rot="20383407" flipH="1">
                      <a:off x="2976" y="1152"/>
                      <a:ext cx="288" cy="144"/>
                    </a:xfrm>
                    <a:prstGeom prst="cloudCallout">
                      <a:avLst>
                        <a:gd name="adj1" fmla="val 49801"/>
                        <a:gd name="adj2" fmla="val 4546"/>
                      </a:avLst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/>
                    <a:lstStyle/>
                    <a:p>
                      <a:pPr algn="ctr"/>
                      <a:endParaRPr lang="es-ES" altLang="es-ES"/>
                    </a:p>
                  </p:txBody>
                </p:sp>
                <p:sp>
                  <p:nvSpPr>
                    <p:cNvPr id="838" name="AutoShape 350"/>
                    <p:cNvSpPr>
                      <a:spLocks noChangeArrowheads="1"/>
                    </p:cNvSpPr>
                    <p:nvPr/>
                  </p:nvSpPr>
                  <p:spPr bwMode="auto">
                    <a:xfrm rot="5280039">
                      <a:off x="3362" y="1231"/>
                      <a:ext cx="288" cy="144"/>
                    </a:xfrm>
                    <a:prstGeom prst="cloudCallout">
                      <a:avLst>
                        <a:gd name="adj1" fmla="val 49801"/>
                        <a:gd name="adj2" fmla="val 4546"/>
                      </a:avLst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rot="10800000" vert="eaVert" lIns="90000" tIns="46800" rIns="90000" bIns="46800" anchor="ctr"/>
                    <a:lstStyle/>
                    <a:p>
                      <a:pPr algn="ctr"/>
                      <a:endParaRPr lang="es-ES" altLang="es-ES"/>
                    </a:p>
                  </p:txBody>
                </p:sp>
                <p:sp>
                  <p:nvSpPr>
                    <p:cNvPr id="839" name="AutoShape 351"/>
                    <p:cNvSpPr>
                      <a:spLocks noChangeArrowheads="1"/>
                    </p:cNvSpPr>
                    <p:nvPr/>
                  </p:nvSpPr>
                  <p:spPr bwMode="auto">
                    <a:xfrm rot="16319961" flipH="1">
                      <a:off x="2904" y="1224"/>
                      <a:ext cx="288" cy="144"/>
                    </a:xfrm>
                    <a:prstGeom prst="cloudCallout">
                      <a:avLst>
                        <a:gd name="adj1" fmla="val 49801"/>
                        <a:gd name="adj2" fmla="val 4546"/>
                      </a:avLst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lIns="90000" tIns="46800" rIns="90000" bIns="46800" anchor="ctr"/>
                    <a:lstStyle/>
                    <a:p>
                      <a:pPr algn="ctr"/>
                      <a:endParaRPr lang="es-ES" altLang="es-ES"/>
                    </a:p>
                  </p:txBody>
                </p:sp>
              </p:grpSp>
            </p:grpSp>
          </p:grpSp>
          <p:grpSp>
            <p:nvGrpSpPr>
              <p:cNvPr id="822" name="Group 352"/>
              <p:cNvGrpSpPr>
                <a:grpSpLocks/>
              </p:cNvGrpSpPr>
              <p:nvPr/>
            </p:nvGrpSpPr>
            <p:grpSpPr bwMode="auto">
              <a:xfrm>
                <a:off x="3264" y="2777"/>
                <a:ext cx="623" cy="576"/>
                <a:chOff x="2881" y="1735"/>
                <a:chExt cx="623" cy="576"/>
              </a:xfrm>
            </p:grpSpPr>
            <p:sp>
              <p:nvSpPr>
                <p:cNvPr id="823" name="Oval 353"/>
                <p:cNvSpPr>
                  <a:spLocks noChangeArrowheads="1"/>
                </p:cNvSpPr>
                <p:nvPr/>
              </p:nvSpPr>
              <p:spPr bwMode="auto">
                <a:xfrm>
                  <a:off x="2929" y="1783"/>
                  <a:ext cx="480" cy="528"/>
                </a:xfrm>
                <a:prstGeom prst="ellipse">
                  <a:avLst/>
                </a:prstGeom>
                <a:solidFill>
                  <a:srgbClr val="FFCC99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grpSp>
              <p:nvGrpSpPr>
                <p:cNvPr id="824" name="Group 354"/>
                <p:cNvGrpSpPr>
                  <a:grpSpLocks/>
                </p:cNvGrpSpPr>
                <p:nvPr/>
              </p:nvGrpSpPr>
              <p:grpSpPr bwMode="auto">
                <a:xfrm>
                  <a:off x="2977" y="1975"/>
                  <a:ext cx="384" cy="48"/>
                  <a:chOff x="1536" y="3168"/>
                  <a:chExt cx="384" cy="48"/>
                </a:xfrm>
              </p:grpSpPr>
              <p:sp>
                <p:nvSpPr>
                  <p:cNvPr id="827" name="Oval 355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3168"/>
                    <a:ext cx="144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828" name="Oval 356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168"/>
                    <a:ext cx="144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825" name="Line 357"/>
                <p:cNvSpPr>
                  <a:spLocks noChangeShapeType="1"/>
                </p:cNvSpPr>
                <p:nvPr/>
              </p:nvSpPr>
              <p:spPr bwMode="auto">
                <a:xfrm>
                  <a:off x="3073" y="2167"/>
                  <a:ext cx="19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sp>
              <p:nvSpPr>
                <p:cNvPr id="826" name="AutoShape 358"/>
                <p:cNvSpPr>
                  <a:spLocks noChangeArrowheads="1"/>
                </p:cNvSpPr>
                <p:nvPr/>
              </p:nvSpPr>
              <p:spPr bwMode="auto">
                <a:xfrm rot="965078">
                  <a:off x="2881" y="1735"/>
                  <a:ext cx="623" cy="240"/>
                </a:xfrm>
                <a:prstGeom prst="irregularSeal2">
                  <a:avLst/>
                </a:prstGeom>
                <a:solidFill>
                  <a:schemeClr val="tx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941" name="Group 437"/>
          <p:cNvGrpSpPr>
            <a:grpSpLocks/>
          </p:cNvGrpSpPr>
          <p:nvPr/>
        </p:nvGrpSpPr>
        <p:grpSpPr bwMode="auto">
          <a:xfrm>
            <a:off x="609600" y="3970932"/>
            <a:ext cx="8229600" cy="1997074"/>
            <a:chOff x="384" y="2678"/>
            <a:chExt cx="5184" cy="1258"/>
          </a:xfrm>
        </p:grpSpPr>
        <p:grpSp>
          <p:nvGrpSpPr>
            <p:cNvPr id="942" name="Group 119"/>
            <p:cNvGrpSpPr>
              <a:grpSpLocks/>
            </p:cNvGrpSpPr>
            <p:nvPr/>
          </p:nvGrpSpPr>
          <p:grpSpPr bwMode="auto">
            <a:xfrm>
              <a:off x="384" y="2678"/>
              <a:ext cx="1820" cy="525"/>
              <a:chOff x="1180" y="2547"/>
              <a:chExt cx="1820" cy="525"/>
            </a:xfrm>
          </p:grpSpPr>
          <p:cxnSp>
            <p:nvCxnSpPr>
              <p:cNvPr id="1024" name="AutoShape 120"/>
              <p:cNvCxnSpPr>
                <a:cxnSpLocks noChangeShapeType="1"/>
                <a:stCxn id="939" idx="2"/>
                <a:endCxn id="1026" idx="0"/>
              </p:cNvCxnSpPr>
              <p:nvPr/>
            </p:nvCxnSpPr>
            <p:spPr bwMode="auto">
              <a:xfrm>
                <a:off x="2068" y="2547"/>
                <a:ext cx="0" cy="23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25" name="Group 121"/>
              <p:cNvGrpSpPr>
                <a:grpSpLocks/>
              </p:cNvGrpSpPr>
              <p:nvPr/>
            </p:nvGrpSpPr>
            <p:grpSpPr bwMode="auto">
              <a:xfrm>
                <a:off x="1180" y="2784"/>
                <a:ext cx="1820" cy="288"/>
                <a:chOff x="2472" y="2640"/>
                <a:chExt cx="1820" cy="288"/>
              </a:xfrm>
            </p:grpSpPr>
            <p:sp>
              <p:nvSpPr>
                <p:cNvPr id="1026" name="AutoShape 122"/>
                <p:cNvSpPr>
                  <a:spLocks noChangeArrowheads="1"/>
                </p:cNvSpPr>
                <p:nvPr/>
              </p:nvSpPr>
              <p:spPr bwMode="auto">
                <a:xfrm>
                  <a:off x="2496" y="2640"/>
                  <a:ext cx="1728" cy="288"/>
                </a:xfrm>
                <a:prstGeom prst="flowChartProcess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027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2472" y="2684"/>
                  <a:ext cx="18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_tradnl" altLang="es-ES" sz="1800" b="1"/>
                    <a:t>Seleccionar P individuos</a:t>
                  </a:r>
                  <a:endParaRPr lang="es-ES_tradnl" altLang="es-ES" sz="1800"/>
                </a:p>
              </p:txBody>
            </p:sp>
          </p:grpSp>
        </p:grpSp>
        <p:grpSp>
          <p:nvGrpSpPr>
            <p:cNvPr id="943" name="Group 124"/>
            <p:cNvGrpSpPr>
              <a:grpSpLocks/>
            </p:cNvGrpSpPr>
            <p:nvPr/>
          </p:nvGrpSpPr>
          <p:grpSpPr bwMode="auto">
            <a:xfrm>
              <a:off x="918" y="3203"/>
              <a:ext cx="705" cy="576"/>
              <a:chOff x="1714" y="3072"/>
              <a:chExt cx="705" cy="576"/>
            </a:xfrm>
          </p:grpSpPr>
          <p:cxnSp>
            <p:nvCxnSpPr>
              <p:cNvPr id="1020" name="AutoShape 125"/>
              <p:cNvCxnSpPr>
                <a:cxnSpLocks noChangeShapeType="1"/>
                <a:stCxn id="1026" idx="2"/>
                <a:endCxn id="1022" idx="0"/>
              </p:cNvCxnSpPr>
              <p:nvPr/>
            </p:nvCxnSpPr>
            <p:spPr bwMode="auto">
              <a:xfrm flipH="1">
                <a:off x="2066" y="3072"/>
                <a:ext cx="2" cy="19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21" name="Group 126"/>
              <p:cNvGrpSpPr>
                <a:grpSpLocks/>
              </p:cNvGrpSpPr>
              <p:nvPr/>
            </p:nvGrpSpPr>
            <p:grpSpPr bwMode="auto">
              <a:xfrm>
                <a:off x="1714" y="3264"/>
                <a:ext cx="705" cy="384"/>
                <a:chOff x="3006" y="3216"/>
                <a:chExt cx="705" cy="384"/>
              </a:xfrm>
            </p:grpSpPr>
            <p:sp>
              <p:nvSpPr>
                <p:cNvPr id="1022" name="AutoShape 127"/>
                <p:cNvSpPr>
                  <a:spLocks noChangeArrowheads="1"/>
                </p:cNvSpPr>
                <p:nvPr/>
              </p:nvSpPr>
              <p:spPr bwMode="auto">
                <a:xfrm>
                  <a:off x="3006" y="3216"/>
                  <a:ext cx="704" cy="384"/>
                </a:xfrm>
                <a:prstGeom prst="flowChartDecision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023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3051" y="3296"/>
                  <a:ext cx="66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_tradnl" altLang="es-ES" sz="1800" b="1"/>
                    <a:t>¿Parar?</a:t>
                  </a:r>
                  <a:endParaRPr lang="es-ES_tradnl" altLang="es-ES" sz="1800"/>
                </a:p>
              </p:txBody>
            </p:sp>
          </p:grpSp>
        </p:grpSp>
        <p:sp>
          <p:nvSpPr>
            <p:cNvPr id="944" name="AutoShape 129"/>
            <p:cNvSpPr>
              <a:spLocks/>
            </p:cNvSpPr>
            <p:nvPr/>
          </p:nvSpPr>
          <p:spPr bwMode="auto">
            <a:xfrm rot="-5400000">
              <a:off x="3953" y="1841"/>
              <a:ext cx="158" cy="2880"/>
            </a:xfrm>
            <a:prstGeom prst="leftBrace">
              <a:avLst>
                <a:gd name="adj1" fmla="val 151899"/>
                <a:gd name="adj2" fmla="val 50000"/>
              </a:avLst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945" name="AutoShape 130"/>
            <p:cNvSpPr>
              <a:spLocks noChangeArrowheads="1"/>
            </p:cNvSpPr>
            <p:nvPr/>
          </p:nvSpPr>
          <p:spPr bwMode="auto">
            <a:xfrm rot="10799411">
              <a:off x="4034" y="3358"/>
              <a:ext cx="336" cy="57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946" name="Text Box 131"/>
            <p:cNvSpPr txBox="1">
              <a:spLocks noChangeArrowheads="1"/>
            </p:cNvSpPr>
            <p:nvPr/>
          </p:nvSpPr>
          <p:spPr bwMode="auto">
            <a:xfrm>
              <a:off x="4418" y="3311"/>
              <a:ext cx="115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altLang="es-ES" sz="1800" b="1"/>
                <a:t>Selección de los individuos más sanos</a:t>
              </a:r>
              <a:endParaRPr lang="es-ES_tradnl" altLang="es-ES" sz="1800"/>
            </a:p>
          </p:txBody>
        </p:sp>
        <p:grpSp>
          <p:nvGrpSpPr>
            <p:cNvPr id="947" name="Group 359"/>
            <p:cNvGrpSpPr>
              <a:grpSpLocks/>
            </p:cNvGrpSpPr>
            <p:nvPr/>
          </p:nvGrpSpPr>
          <p:grpSpPr bwMode="auto">
            <a:xfrm>
              <a:off x="2448" y="3593"/>
              <a:ext cx="1584" cy="343"/>
              <a:chOff x="816" y="3511"/>
              <a:chExt cx="3072" cy="624"/>
            </a:xfrm>
          </p:grpSpPr>
          <p:grpSp>
            <p:nvGrpSpPr>
              <p:cNvPr id="948" name="Group 360"/>
              <p:cNvGrpSpPr>
                <a:grpSpLocks/>
              </p:cNvGrpSpPr>
              <p:nvPr/>
            </p:nvGrpSpPr>
            <p:grpSpPr bwMode="auto">
              <a:xfrm>
                <a:off x="3216" y="3518"/>
                <a:ext cx="672" cy="617"/>
                <a:chOff x="4896" y="2743"/>
                <a:chExt cx="672" cy="617"/>
              </a:xfrm>
            </p:grpSpPr>
            <p:grpSp>
              <p:nvGrpSpPr>
                <p:cNvPr id="1010" name="Group 361"/>
                <p:cNvGrpSpPr>
                  <a:grpSpLocks/>
                </p:cNvGrpSpPr>
                <p:nvPr/>
              </p:nvGrpSpPr>
              <p:grpSpPr bwMode="auto">
                <a:xfrm>
                  <a:off x="4944" y="3024"/>
                  <a:ext cx="576" cy="144"/>
                  <a:chOff x="1680" y="1968"/>
                  <a:chExt cx="576" cy="144"/>
                </a:xfrm>
              </p:grpSpPr>
              <p:sp>
                <p:nvSpPr>
                  <p:cNvPr id="1018" name="Oval 36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968"/>
                    <a:ext cx="96" cy="144"/>
                  </a:xfrm>
                  <a:prstGeom prst="ellipse">
                    <a:avLst/>
                  </a:prstGeom>
                  <a:solidFill>
                    <a:srgbClr val="FFCC99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1019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968"/>
                    <a:ext cx="96" cy="144"/>
                  </a:xfrm>
                  <a:prstGeom prst="ellipse">
                    <a:avLst/>
                  </a:prstGeom>
                  <a:solidFill>
                    <a:srgbClr val="FFCC99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011" name="Group 364"/>
                <p:cNvGrpSpPr>
                  <a:grpSpLocks/>
                </p:cNvGrpSpPr>
                <p:nvPr/>
              </p:nvGrpSpPr>
              <p:grpSpPr bwMode="auto">
                <a:xfrm>
                  <a:off x="4896" y="2743"/>
                  <a:ext cx="672" cy="617"/>
                  <a:chOff x="4608" y="1728"/>
                  <a:chExt cx="672" cy="617"/>
                </a:xfrm>
              </p:grpSpPr>
              <p:sp>
                <p:nvSpPr>
                  <p:cNvPr id="1012" name="AutoShape 365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727" y="1901"/>
                    <a:ext cx="432" cy="456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 w="12700" cap="sq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1013" name="AutoShape 366"/>
                  <p:cNvSpPr>
                    <a:spLocks noChangeArrowheads="1"/>
                  </p:cNvSpPr>
                  <p:nvPr/>
                </p:nvSpPr>
                <p:spPr bwMode="auto">
                  <a:xfrm rot="965078">
                    <a:off x="4608" y="1728"/>
                    <a:ext cx="672" cy="288"/>
                  </a:xfrm>
                  <a:prstGeom prst="irregularSeal2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1014" name="Arc 367"/>
                  <p:cNvSpPr>
                    <a:spLocks/>
                  </p:cNvSpPr>
                  <p:nvPr/>
                </p:nvSpPr>
                <p:spPr bwMode="auto">
                  <a:xfrm rot="5400000">
                    <a:off x="4900" y="2077"/>
                    <a:ext cx="86" cy="272"/>
                  </a:xfrm>
                  <a:custGeom>
                    <a:avLst/>
                    <a:gdLst>
                      <a:gd name="G0" fmla="+- 0 0 0"/>
                      <a:gd name="G1" fmla="+- 20572 0 0"/>
                      <a:gd name="G2" fmla="+- 21600 0 0"/>
                      <a:gd name="T0" fmla="*/ 6584 w 21600"/>
                      <a:gd name="T1" fmla="*/ 0 h 41368"/>
                      <a:gd name="T2" fmla="*/ 5840 w 21600"/>
                      <a:gd name="T3" fmla="*/ 41368 h 41368"/>
                      <a:gd name="T4" fmla="*/ 0 w 21600"/>
                      <a:gd name="T5" fmla="*/ 20572 h 4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368" fill="none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</a:path>
                      <a:path w="21600" h="41368" stroke="0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  <a:lnTo>
                          <a:pt x="0" y="20572"/>
                        </a:lnTo>
                        <a:close/>
                      </a:path>
                    </a:pathLst>
                  </a:custGeom>
                  <a:noFill/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1015" name="Group 368"/>
                  <p:cNvGrpSpPr>
                    <a:grpSpLocks/>
                  </p:cNvGrpSpPr>
                  <p:nvPr/>
                </p:nvGrpSpPr>
                <p:grpSpPr bwMode="auto">
                  <a:xfrm>
                    <a:off x="4819" y="2041"/>
                    <a:ext cx="249" cy="57"/>
                    <a:chOff x="984" y="1656"/>
                    <a:chExt cx="249" cy="57"/>
                  </a:xfrm>
                </p:grpSpPr>
                <p:sp>
                  <p:nvSpPr>
                    <p:cNvPr id="1016" name="Oval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84" y="1656"/>
                      <a:ext cx="57" cy="5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017" name="Oval 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6" y="1656"/>
                      <a:ext cx="57" cy="5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</p:grpSp>
            </p:grpSp>
          </p:grpSp>
          <p:grpSp>
            <p:nvGrpSpPr>
              <p:cNvPr id="949" name="Group 371"/>
              <p:cNvGrpSpPr>
                <a:grpSpLocks/>
              </p:cNvGrpSpPr>
              <p:nvPr/>
            </p:nvGrpSpPr>
            <p:grpSpPr bwMode="auto">
              <a:xfrm>
                <a:off x="2016" y="3518"/>
                <a:ext cx="672" cy="617"/>
                <a:chOff x="1968" y="2736"/>
                <a:chExt cx="672" cy="617"/>
              </a:xfrm>
            </p:grpSpPr>
            <p:grpSp>
              <p:nvGrpSpPr>
                <p:cNvPr id="995" name="Group 372"/>
                <p:cNvGrpSpPr>
                  <a:grpSpLocks/>
                </p:cNvGrpSpPr>
                <p:nvPr/>
              </p:nvGrpSpPr>
              <p:grpSpPr bwMode="auto">
                <a:xfrm>
                  <a:off x="2001" y="3024"/>
                  <a:ext cx="576" cy="144"/>
                  <a:chOff x="1680" y="1968"/>
                  <a:chExt cx="576" cy="144"/>
                </a:xfrm>
              </p:grpSpPr>
              <p:sp>
                <p:nvSpPr>
                  <p:cNvPr id="1008" name="Oval 37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968"/>
                    <a:ext cx="96" cy="144"/>
                  </a:xfrm>
                  <a:prstGeom prst="ellipse">
                    <a:avLst/>
                  </a:prstGeom>
                  <a:solidFill>
                    <a:srgbClr val="FFCC99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1009" name="Oval 374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968"/>
                    <a:ext cx="96" cy="144"/>
                  </a:xfrm>
                  <a:prstGeom prst="ellipse">
                    <a:avLst/>
                  </a:prstGeom>
                  <a:solidFill>
                    <a:srgbClr val="FFCC99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96" name="Group 375"/>
                <p:cNvGrpSpPr>
                  <a:grpSpLocks/>
                </p:cNvGrpSpPr>
                <p:nvPr/>
              </p:nvGrpSpPr>
              <p:grpSpPr bwMode="auto">
                <a:xfrm>
                  <a:off x="1968" y="2736"/>
                  <a:ext cx="672" cy="617"/>
                  <a:chOff x="1968" y="871"/>
                  <a:chExt cx="672" cy="617"/>
                </a:xfrm>
              </p:grpSpPr>
              <p:sp>
                <p:nvSpPr>
                  <p:cNvPr id="1000" name="AutoShape 376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2071" y="1044"/>
                    <a:ext cx="432" cy="456"/>
                  </a:xfrm>
                  <a:prstGeom prst="flowChartDelay">
                    <a:avLst/>
                  </a:prstGeom>
                  <a:solidFill>
                    <a:srgbClr val="FFCC99"/>
                  </a:solidFill>
                  <a:ln w="12700" cap="sq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1001" name="Group 377"/>
                  <p:cNvGrpSpPr>
                    <a:grpSpLocks/>
                  </p:cNvGrpSpPr>
                  <p:nvPr/>
                </p:nvGrpSpPr>
                <p:grpSpPr bwMode="auto">
                  <a:xfrm>
                    <a:off x="2131" y="1200"/>
                    <a:ext cx="288" cy="48"/>
                    <a:chOff x="1944" y="1320"/>
                    <a:chExt cx="288" cy="96"/>
                  </a:xfrm>
                </p:grpSpPr>
                <p:sp>
                  <p:nvSpPr>
                    <p:cNvPr id="1006" name="Oval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4" y="1320"/>
                      <a:ext cx="96" cy="96"/>
                    </a:xfrm>
                    <a:prstGeom prst="ellipse">
                      <a:avLst/>
                    </a:prstGeom>
                    <a:solidFill>
                      <a:srgbClr val="336699"/>
                    </a:solidFill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007" name="Oval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6" y="1320"/>
                      <a:ext cx="96" cy="96"/>
                    </a:xfrm>
                    <a:prstGeom prst="ellipse">
                      <a:avLst/>
                    </a:prstGeom>
                    <a:solidFill>
                      <a:srgbClr val="336699"/>
                    </a:solidFill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1002" name="Group 380"/>
                  <p:cNvGrpSpPr>
                    <a:grpSpLocks/>
                  </p:cNvGrpSpPr>
                  <p:nvPr/>
                </p:nvGrpSpPr>
                <p:grpSpPr bwMode="auto">
                  <a:xfrm>
                    <a:off x="2203" y="1248"/>
                    <a:ext cx="144" cy="120"/>
                    <a:chOff x="2040" y="1440"/>
                    <a:chExt cx="144" cy="120"/>
                  </a:xfrm>
                </p:grpSpPr>
                <p:sp>
                  <p:nvSpPr>
                    <p:cNvPr id="1004" name="Line 3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0" y="1560"/>
                      <a:ext cx="144" cy="0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005" name="Line 3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1440"/>
                      <a:ext cx="0" cy="48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003" name="AutoShape 383"/>
                  <p:cNvSpPr>
                    <a:spLocks noChangeArrowheads="1"/>
                  </p:cNvSpPr>
                  <p:nvPr/>
                </p:nvSpPr>
                <p:spPr bwMode="auto">
                  <a:xfrm rot="965078">
                    <a:off x="1968" y="871"/>
                    <a:ext cx="672" cy="288"/>
                  </a:xfrm>
                  <a:prstGeom prst="irregularSeal2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97" name="Group 384"/>
                <p:cNvGrpSpPr>
                  <a:grpSpLocks/>
                </p:cNvGrpSpPr>
                <p:nvPr/>
              </p:nvGrpSpPr>
              <p:grpSpPr bwMode="auto">
                <a:xfrm>
                  <a:off x="2112" y="2976"/>
                  <a:ext cx="336" cy="48"/>
                  <a:chOff x="240" y="1248"/>
                  <a:chExt cx="336" cy="48"/>
                </a:xfrm>
              </p:grpSpPr>
              <p:sp>
                <p:nvSpPr>
                  <p:cNvPr id="998" name="Arc 385"/>
                  <p:cNvSpPr>
                    <a:spLocks/>
                  </p:cNvSpPr>
                  <p:nvPr/>
                </p:nvSpPr>
                <p:spPr bwMode="auto">
                  <a:xfrm rot="16200000" flipV="1">
                    <a:off x="288" y="1200"/>
                    <a:ext cx="48" cy="144"/>
                  </a:xfrm>
                  <a:custGeom>
                    <a:avLst/>
                    <a:gdLst>
                      <a:gd name="G0" fmla="+- 0 0 0"/>
                      <a:gd name="G1" fmla="+- 20572 0 0"/>
                      <a:gd name="G2" fmla="+- 21600 0 0"/>
                      <a:gd name="T0" fmla="*/ 6584 w 21600"/>
                      <a:gd name="T1" fmla="*/ 0 h 41368"/>
                      <a:gd name="T2" fmla="*/ 5840 w 21600"/>
                      <a:gd name="T3" fmla="*/ 41368 h 41368"/>
                      <a:gd name="T4" fmla="*/ 0 w 21600"/>
                      <a:gd name="T5" fmla="*/ 20572 h 4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368" fill="none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</a:path>
                      <a:path w="21600" h="41368" stroke="0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  <a:lnTo>
                          <a:pt x="0" y="20572"/>
                        </a:lnTo>
                        <a:close/>
                      </a:path>
                    </a:pathLst>
                  </a:cu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999" name="Arc 386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480" y="1200"/>
                    <a:ext cx="48" cy="144"/>
                  </a:xfrm>
                  <a:custGeom>
                    <a:avLst/>
                    <a:gdLst>
                      <a:gd name="G0" fmla="+- 0 0 0"/>
                      <a:gd name="G1" fmla="+- 20572 0 0"/>
                      <a:gd name="G2" fmla="+- 21600 0 0"/>
                      <a:gd name="T0" fmla="*/ 6584 w 21600"/>
                      <a:gd name="T1" fmla="*/ 0 h 41368"/>
                      <a:gd name="T2" fmla="*/ 5840 w 21600"/>
                      <a:gd name="T3" fmla="*/ 41368 h 41368"/>
                      <a:gd name="T4" fmla="*/ 0 w 21600"/>
                      <a:gd name="T5" fmla="*/ 20572 h 4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368" fill="none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</a:path>
                      <a:path w="21600" h="41368" stroke="0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  <a:lnTo>
                          <a:pt x="0" y="20572"/>
                        </a:lnTo>
                        <a:close/>
                      </a:path>
                    </a:pathLst>
                  </a:cu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950" name="Group 387"/>
              <p:cNvGrpSpPr>
                <a:grpSpLocks/>
              </p:cNvGrpSpPr>
              <p:nvPr/>
            </p:nvGrpSpPr>
            <p:grpSpPr bwMode="auto">
              <a:xfrm>
                <a:off x="1392" y="3552"/>
                <a:ext cx="602" cy="583"/>
                <a:chOff x="1392" y="905"/>
                <a:chExt cx="602" cy="583"/>
              </a:xfrm>
            </p:grpSpPr>
            <p:sp>
              <p:nvSpPr>
                <p:cNvPr id="982" name="AutoShape 388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78" y="1044"/>
                  <a:ext cx="432" cy="456"/>
                </a:xfrm>
                <a:prstGeom prst="flowChartDelay">
                  <a:avLst/>
                </a:prstGeom>
                <a:solidFill>
                  <a:srgbClr val="996633"/>
                </a:solidFill>
                <a:ln w="1270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es-ES"/>
                </a:p>
              </p:txBody>
            </p:sp>
            <p:grpSp>
              <p:nvGrpSpPr>
                <p:cNvPr id="983" name="Group 389"/>
                <p:cNvGrpSpPr>
                  <a:grpSpLocks/>
                </p:cNvGrpSpPr>
                <p:nvPr/>
              </p:nvGrpSpPr>
              <p:grpSpPr bwMode="auto">
                <a:xfrm>
                  <a:off x="1538" y="1200"/>
                  <a:ext cx="288" cy="48"/>
                  <a:chOff x="1944" y="1320"/>
                  <a:chExt cx="288" cy="96"/>
                </a:xfrm>
              </p:grpSpPr>
              <p:sp>
                <p:nvSpPr>
                  <p:cNvPr id="993" name="Oval 390"/>
                  <p:cNvSpPr>
                    <a:spLocks noChangeArrowheads="1"/>
                  </p:cNvSpPr>
                  <p:nvPr/>
                </p:nvSpPr>
                <p:spPr bwMode="auto">
                  <a:xfrm>
                    <a:off x="1944" y="1320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994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2136" y="1320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84" name="Group 392"/>
                <p:cNvGrpSpPr>
                  <a:grpSpLocks/>
                </p:cNvGrpSpPr>
                <p:nvPr/>
              </p:nvGrpSpPr>
              <p:grpSpPr bwMode="auto">
                <a:xfrm>
                  <a:off x="1610" y="1248"/>
                  <a:ext cx="144" cy="120"/>
                  <a:chOff x="2040" y="1440"/>
                  <a:chExt cx="144" cy="120"/>
                </a:xfrm>
              </p:grpSpPr>
              <p:sp>
                <p:nvSpPr>
                  <p:cNvPr id="991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2040" y="156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992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440"/>
                    <a:ext cx="0" cy="48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985" name="Group 395"/>
                <p:cNvGrpSpPr>
                  <a:grpSpLocks/>
                </p:cNvGrpSpPr>
                <p:nvPr/>
              </p:nvGrpSpPr>
              <p:grpSpPr bwMode="auto">
                <a:xfrm>
                  <a:off x="1392" y="905"/>
                  <a:ext cx="602" cy="391"/>
                  <a:chOff x="1392" y="2016"/>
                  <a:chExt cx="602" cy="391"/>
                </a:xfrm>
              </p:grpSpPr>
              <p:sp>
                <p:nvSpPr>
                  <p:cNvPr id="986" name="AutoShape 396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016"/>
                    <a:ext cx="384" cy="192"/>
                  </a:xfrm>
                  <a:prstGeom prst="cloudCallout">
                    <a:avLst>
                      <a:gd name="adj1" fmla="val 21875"/>
                      <a:gd name="adj2" fmla="val 4167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  <p:sp>
                <p:nvSpPr>
                  <p:cNvPr id="987" name="AutoShape 397"/>
                  <p:cNvSpPr>
                    <a:spLocks noChangeArrowheads="1"/>
                  </p:cNvSpPr>
                  <p:nvPr/>
                </p:nvSpPr>
                <p:spPr bwMode="auto">
                  <a:xfrm rot="1216593">
                    <a:off x="1682" y="2095"/>
                    <a:ext cx="288" cy="144"/>
                  </a:xfrm>
                  <a:prstGeom prst="cloudCallout">
                    <a:avLst>
                      <a:gd name="adj1" fmla="val 49801"/>
                      <a:gd name="adj2" fmla="val 4546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  <p:sp>
                <p:nvSpPr>
                  <p:cNvPr id="988" name="AutoShape 398"/>
                  <p:cNvSpPr>
                    <a:spLocks noChangeArrowheads="1"/>
                  </p:cNvSpPr>
                  <p:nvPr/>
                </p:nvSpPr>
                <p:spPr bwMode="auto">
                  <a:xfrm rot="20383407" flipH="1">
                    <a:off x="1392" y="2112"/>
                    <a:ext cx="288" cy="144"/>
                  </a:xfrm>
                  <a:prstGeom prst="cloudCallout">
                    <a:avLst>
                      <a:gd name="adj1" fmla="val 49801"/>
                      <a:gd name="adj2" fmla="val 4546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  <p:sp>
                <p:nvSpPr>
                  <p:cNvPr id="989" name="AutoShape 399"/>
                  <p:cNvSpPr>
                    <a:spLocks noChangeArrowheads="1"/>
                  </p:cNvSpPr>
                  <p:nvPr/>
                </p:nvSpPr>
                <p:spPr bwMode="auto">
                  <a:xfrm rot="5280039">
                    <a:off x="1778" y="2191"/>
                    <a:ext cx="288" cy="144"/>
                  </a:xfrm>
                  <a:prstGeom prst="cloudCallout">
                    <a:avLst>
                      <a:gd name="adj1" fmla="val 49801"/>
                      <a:gd name="adj2" fmla="val 4546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  <p:sp>
                <p:nvSpPr>
                  <p:cNvPr id="990" name="AutoShape 400"/>
                  <p:cNvSpPr>
                    <a:spLocks noChangeArrowheads="1"/>
                  </p:cNvSpPr>
                  <p:nvPr/>
                </p:nvSpPr>
                <p:spPr bwMode="auto">
                  <a:xfrm rot="16319961" flipH="1">
                    <a:off x="1320" y="2184"/>
                    <a:ext cx="288" cy="144"/>
                  </a:xfrm>
                  <a:prstGeom prst="cloudCallout">
                    <a:avLst>
                      <a:gd name="adj1" fmla="val 49801"/>
                      <a:gd name="adj2" fmla="val 4546"/>
                    </a:avLst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lIns="90000" tIns="46800" rIns="90000" bIns="46800" anchor="ctr"/>
                  <a:lstStyle/>
                  <a:p>
                    <a:pPr algn="ctr"/>
                    <a:endParaRPr lang="es-ES" altLang="es-ES"/>
                  </a:p>
                </p:txBody>
              </p:sp>
            </p:grpSp>
          </p:grpSp>
          <p:grpSp>
            <p:nvGrpSpPr>
              <p:cNvPr id="951" name="Group 401"/>
              <p:cNvGrpSpPr>
                <a:grpSpLocks/>
              </p:cNvGrpSpPr>
              <p:nvPr/>
            </p:nvGrpSpPr>
            <p:grpSpPr bwMode="auto">
              <a:xfrm>
                <a:off x="2688" y="3511"/>
                <a:ext cx="528" cy="624"/>
                <a:chOff x="5232" y="1632"/>
                <a:chExt cx="528" cy="624"/>
              </a:xfrm>
            </p:grpSpPr>
            <p:grpSp>
              <p:nvGrpSpPr>
                <p:cNvPr id="964" name="Group 402"/>
                <p:cNvGrpSpPr>
                  <a:grpSpLocks/>
                </p:cNvGrpSpPr>
                <p:nvPr/>
              </p:nvGrpSpPr>
              <p:grpSpPr bwMode="auto">
                <a:xfrm>
                  <a:off x="5232" y="1632"/>
                  <a:ext cx="528" cy="624"/>
                  <a:chOff x="2352" y="3072"/>
                  <a:chExt cx="528" cy="624"/>
                </a:xfrm>
              </p:grpSpPr>
              <p:grpSp>
                <p:nvGrpSpPr>
                  <p:cNvPr id="968" name="Group 403"/>
                  <p:cNvGrpSpPr>
                    <a:grpSpLocks/>
                  </p:cNvGrpSpPr>
                  <p:nvPr/>
                </p:nvGrpSpPr>
                <p:grpSpPr bwMode="auto">
                  <a:xfrm>
                    <a:off x="2352" y="3072"/>
                    <a:ext cx="528" cy="624"/>
                    <a:chOff x="2352" y="3072"/>
                    <a:chExt cx="528" cy="624"/>
                  </a:xfrm>
                </p:grpSpPr>
                <p:sp>
                  <p:nvSpPr>
                    <p:cNvPr id="975" name="AutoShape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2" y="3168"/>
                      <a:ext cx="528" cy="528"/>
                    </a:xfrm>
                    <a:prstGeom prst="smileyFace">
                      <a:avLst>
                        <a:gd name="adj" fmla="val 4653"/>
                      </a:avLst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976" name="Group 4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3072"/>
                      <a:ext cx="432" cy="144"/>
                      <a:chOff x="2400" y="3072"/>
                      <a:chExt cx="432" cy="144"/>
                    </a:xfrm>
                  </p:grpSpPr>
                  <p:sp>
                    <p:nvSpPr>
                      <p:cNvPr id="977" name="Line 4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3120"/>
                        <a:ext cx="48" cy="96"/>
                      </a:xfrm>
                      <a:prstGeom prst="line">
                        <a:avLst/>
                      </a:prstGeom>
                      <a:noFill/>
                      <a:ln w="28575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 anchorCtr="1"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978" name="Line 40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3120"/>
                        <a:ext cx="48" cy="96"/>
                      </a:xfrm>
                      <a:prstGeom prst="line">
                        <a:avLst/>
                      </a:prstGeom>
                      <a:noFill/>
                      <a:ln w="28575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 anchorCtr="1"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979" name="Line 4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3072"/>
                        <a:ext cx="48" cy="96"/>
                      </a:xfrm>
                      <a:prstGeom prst="line">
                        <a:avLst/>
                      </a:prstGeom>
                      <a:noFill/>
                      <a:ln w="28575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 anchorCtr="1"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980" name="Line 40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8" y="3072"/>
                        <a:ext cx="48" cy="96"/>
                      </a:xfrm>
                      <a:prstGeom prst="line">
                        <a:avLst/>
                      </a:prstGeom>
                      <a:noFill/>
                      <a:ln w="28575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 anchorCtr="1"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981" name="Line 4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18" y="3072"/>
                        <a:ext cx="0" cy="96"/>
                      </a:xfrm>
                      <a:prstGeom prst="line">
                        <a:avLst/>
                      </a:prstGeom>
                      <a:noFill/>
                      <a:ln w="28575" cap="sq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000" tIns="46800" rIns="90000" bIns="46800" anchor="ctr" anchorCtr="1"/>
                      <a:lstStyle/>
                      <a:p>
                        <a:endParaRPr lang="es-ES"/>
                      </a:p>
                    </p:txBody>
                  </p:sp>
                </p:grpSp>
              </p:grpSp>
              <p:grpSp>
                <p:nvGrpSpPr>
                  <p:cNvPr id="969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2414" y="3275"/>
                    <a:ext cx="413" cy="155"/>
                    <a:chOff x="4704" y="1344"/>
                    <a:chExt cx="413" cy="155"/>
                  </a:xfrm>
                </p:grpSpPr>
                <p:sp>
                  <p:nvSpPr>
                    <p:cNvPr id="970" name="Oval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1" y="1355"/>
                      <a:ext cx="144" cy="144"/>
                    </a:xfrm>
                    <a:prstGeom prst="ellips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>
                              <a:alpha val="50000"/>
                            </a:schemeClr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71" name="Oval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1" y="1355"/>
                      <a:ext cx="144" cy="144"/>
                    </a:xfrm>
                    <a:prstGeom prst="ellips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>
                              <a:alpha val="50000"/>
                            </a:schemeClr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72" name="Line 4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99" y="1440"/>
                      <a:ext cx="32" cy="0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73" name="Line 4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78" y="1344"/>
                      <a:ext cx="39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74" name="Line 41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704" y="1344"/>
                      <a:ext cx="39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</p:grpSp>
            </p:grpSp>
            <p:grpSp>
              <p:nvGrpSpPr>
                <p:cNvPr id="965" name="Group 417"/>
                <p:cNvGrpSpPr>
                  <a:grpSpLocks/>
                </p:cNvGrpSpPr>
                <p:nvPr/>
              </p:nvGrpSpPr>
              <p:grpSpPr bwMode="auto">
                <a:xfrm>
                  <a:off x="5328" y="1776"/>
                  <a:ext cx="336" cy="48"/>
                  <a:chOff x="240" y="1248"/>
                  <a:chExt cx="336" cy="48"/>
                </a:xfrm>
              </p:grpSpPr>
              <p:sp>
                <p:nvSpPr>
                  <p:cNvPr id="966" name="Arc 418"/>
                  <p:cNvSpPr>
                    <a:spLocks/>
                  </p:cNvSpPr>
                  <p:nvPr/>
                </p:nvSpPr>
                <p:spPr bwMode="auto">
                  <a:xfrm rot="16200000" flipV="1">
                    <a:off x="288" y="1200"/>
                    <a:ext cx="48" cy="144"/>
                  </a:xfrm>
                  <a:custGeom>
                    <a:avLst/>
                    <a:gdLst>
                      <a:gd name="G0" fmla="+- 0 0 0"/>
                      <a:gd name="G1" fmla="+- 20572 0 0"/>
                      <a:gd name="G2" fmla="+- 21600 0 0"/>
                      <a:gd name="T0" fmla="*/ 6584 w 21600"/>
                      <a:gd name="T1" fmla="*/ 0 h 41368"/>
                      <a:gd name="T2" fmla="*/ 5840 w 21600"/>
                      <a:gd name="T3" fmla="*/ 41368 h 41368"/>
                      <a:gd name="T4" fmla="*/ 0 w 21600"/>
                      <a:gd name="T5" fmla="*/ 20572 h 4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368" fill="none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</a:path>
                      <a:path w="21600" h="41368" stroke="0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  <a:lnTo>
                          <a:pt x="0" y="20572"/>
                        </a:lnTo>
                        <a:close/>
                      </a:path>
                    </a:pathLst>
                  </a:cu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967" name="Arc 419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480" y="1200"/>
                    <a:ext cx="48" cy="144"/>
                  </a:xfrm>
                  <a:custGeom>
                    <a:avLst/>
                    <a:gdLst>
                      <a:gd name="G0" fmla="+- 0 0 0"/>
                      <a:gd name="G1" fmla="+- 20572 0 0"/>
                      <a:gd name="G2" fmla="+- 21600 0 0"/>
                      <a:gd name="T0" fmla="*/ 6584 w 21600"/>
                      <a:gd name="T1" fmla="*/ 0 h 41368"/>
                      <a:gd name="T2" fmla="*/ 5840 w 21600"/>
                      <a:gd name="T3" fmla="*/ 41368 h 41368"/>
                      <a:gd name="T4" fmla="*/ 0 w 21600"/>
                      <a:gd name="T5" fmla="*/ 20572 h 4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368" fill="none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</a:path>
                      <a:path w="21600" h="41368" stroke="0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  <a:lnTo>
                          <a:pt x="0" y="20572"/>
                        </a:lnTo>
                        <a:close/>
                      </a:path>
                    </a:pathLst>
                  </a:cu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>
                            <a:alpha val="50000"/>
                          </a:schemeClr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952" name="Group 420"/>
              <p:cNvGrpSpPr>
                <a:grpSpLocks/>
              </p:cNvGrpSpPr>
              <p:nvPr/>
            </p:nvGrpSpPr>
            <p:grpSpPr bwMode="auto">
              <a:xfrm>
                <a:off x="816" y="3511"/>
                <a:ext cx="528" cy="624"/>
                <a:chOff x="144" y="1056"/>
                <a:chExt cx="528" cy="624"/>
              </a:xfrm>
            </p:grpSpPr>
            <p:grpSp>
              <p:nvGrpSpPr>
                <p:cNvPr id="953" name="Group 421"/>
                <p:cNvGrpSpPr>
                  <a:grpSpLocks/>
                </p:cNvGrpSpPr>
                <p:nvPr/>
              </p:nvGrpSpPr>
              <p:grpSpPr bwMode="auto">
                <a:xfrm>
                  <a:off x="144" y="1056"/>
                  <a:ext cx="528" cy="624"/>
                  <a:chOff x="2352" y="3072"/>
                  <a:chExt cx="528" cy="624"/>
                </a:xfrm>
              </p:grpSpPr>
              <p:sp>
                <p:nvSpPr>
                  <p:cNvPr id="957" name="AutoShape 422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68"/>
                    <a:ext cx="528" cy="528"/>
                  </a:xfrm>
                  <a:prstGeom prst="smileyFace">
                    <a:avLst>
                      <a:gd name="adj" fmla="val 4653"/>
                    </a:avLst>
                  </a:prstGeom>
                  <a:solidFill>
                    <a:srgbClr val="FF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s-ES"/>
                  </a:p>
                </p:txBody>
              </p:sp>
              <p:grpSp>
                <p:nvGrpSpPr>
                  <p:cNvPr id="958" name="Group 423"/>
                  <p:cNvGrpSpPr>
                    <a:grpSpLocks/>
                  </p:cNvGrpSpPr>
                  <p:nvPr/>
                </p:nvGrpSpPr>
                <p:grpSpPr bwMode="auto">
                  <a:xfrm>
                    <a:off x="2400" y="3072"/>
                    <a:ext cx="432" cy="144"/>
                    <a:chOff x="2400" y="3072"/>
                    <a:chExt cx="432" cy="144"/>
                  </a:xfrm>
                </p:grpSpPr>
                <p:sp>
                  <p:nvSpPr>
                    <p:cNvPr id="959" name="Line 4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3120"/>
                      <a:ext cx="48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60" name="Line 4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84" y="3120"/>
                      <a:ext cx="48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61" name="Line 4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3072"/>
                      <a:ext cx="48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62" name="Line 4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88" y="3072"/>
                      <a:ext cx="48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963" name="Line 4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18" y="3072"/>
                      <a:ext cx="0" cy="9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 anchorCtr="1"/>
                    <a:lstStyle/>
                    <a:p>
                      <a:endParaRPr lang="es-ES"/>
                    </a:p>
                  </p:txBody>
                </p:sp>
              </p:grpSp>
            </p:grpSp>
            <p:grpSp>
              <p:nvGrpSpPr>
                <p:cNvPr id="954" name="Group 429"/>
                <p:cNvGrpSpPr>
                  <a:grpSpLocks/>
                </p:cNvGrpSpPr>
                <p:nvPr/>
              </p:nvGrpSpPr>
              <p:grpSpPr bwMode="auto">
                <a:xfrm>
                  <a:off x="240" y="1248"/>
                  <a:ext cx="336" cy="48"/>
                  <a:chOff x="240" y="1248"/>
                  <a:chExt cx="336" cy="48"/>
                </a:xfrm>
              </p:grpSpPr>
              <p:sp>
                <p:nvSpPr>
                  <p:cNvPr id="955" name="Arc 430"/>
                  <p:cNvSpPr>
                    <a:spLocks/>
                  </p:cNvSpPr>
                  <p:nvPr/>
                </p:nvSpPr>
                <p:spPr bwMode="auto">
                  <a:xfrm rot="16200000" flipV="1">
                    <a:off x="288" y="1200"/>
                    <a:ext cx="48" cy="144"/>
                  </a:xfrm>
                  <a:custGeom>
                    <a:avLst/>
                    <a:gdLst>
                      <a:gd name="G0" fmla="+- 0 0 0"/>
                      <a:gd name="G1" fmla="+- 20572 0 0"/>
                      <a:gd name="G2" fmla="+- 21600 0 0"/>
                      <a:gd name="T0" fmla="*/ 6584 w 21600"/>
                      <a:gd name="T1" fmla="*/ 0 h 41368"/>
                      <a:gd name="T2" fmla="*/ 5840 w 21600"/>
                      <a:gd name="T3" fmla="*/ 41368 h 41368"/>
                      <a:gd name="T4" fmla="*/ 0 w 21600"/>
                      <a:gd name="T5" fmla="*/ 20572 h 4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368" fill="none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</a:path>
                      <a:path w="21600" h="41368" stroke="0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  <a:lnTo>
                          <a:pt x="0" y="20572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  <p:sp>
                <p:nvSpPr>
                  <p:cNvPr id="956" name="Arc 431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480" y="1200"/>
                    <a:ext cx="48" cy="144"/>
                  </a:xfrm>
                  <a:custGeom>
                    <a:avLst/>
                    <a:gdLst>
                      <a:gd name="G0" fmla="+- 0 0 0"/>
                      <a:gd name="G1" fmla="+- 20572 0 0"/>
                      <a:gd name="G2" fmla="+- 21600 0 0"/>
                      <a:gd name="T0" fmla="*/ 6584 w 21600"/>
                      <a:gd name="T1" fmla="*/ 0 h 41368"/>
                      <a:gd name="T2" fmla="*/ 5840 w 21600"/>
                      <a:gd name="T3" fmla="*/ 41368 h 41368"/>
                      <a:gd name="T4" fmla="*/ 0 w 21600"/>
                      <a:gd name="T5" fmla="*/ 20572 h 4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1368" fill="none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</a:path>
                      <a:path w="21600" h="41368" stroke="0" extrusionOk="0">
                        <a:moveTo>
                          <a:pt x="6584" y="-1"/>
                        </a:moveTo>
                        <a:cubicBezTo>
                          <a:pt x="15529" y="2863"/>
                          <a:pt x="21600" y="11179"/>
                          <a:pt x="21600" y="20572"/>
                        </a:cubicBezTo>
                        <a:cubicBezTo>
                          <a:pt x="21600" y="30252"/>
                          <a:pt x="15159" y="38750"/>
                          <a:pt x="5839" y="41367"/>
                        </a:cubicBezTo>
                        <a:lnTo>
                          <a:pt x="0" y="20572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s-E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9626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Gráficas (v1.0)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891467" cy="21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b="2725"/>
          <a:stretch>
            <a:fillRect/>
          </a:stretch>
        </p:blipFill>
        <p:spPr bwMode="auto">
          <a:xfrm>
            <a:off x="4788024" y="1772816"/>
            <a:ext cx="3528392" cy="21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685800" y="4260304"/>
            <a:ext cx="7772400" cy="1977008"/>
          </a:xfrm>
        </p:spPr>
        <p:txBody>
          <a:bodyPr/>
          <a:lstStyle/>
          <a:p>
            <a:r>
              <a:rPr lang="es-ES" altLang="es-ES" sz="2400" dirty="0">
                <a:ea typeface="ＭＳ Ｐゴシック" pitchFamily="34" charset="-128"/>
              </a:rPr>
              <a:t>No se ven bien las gráficas ni los ejes</a:t>
            </a:r>
          </a:p>
          <a:p>
            <a:r>
              <a:rPr lang="es-ES" altLang="es-ES" sz="2400" dirty="0">
                <a:ea typeface="ＭＳ Ｐゴシック" pitchFamily="34" charset="-128"/>
              </a:rPr>
              <a:t>No se suele explicar bien qué se representa </a:t>
            </a:r>
            <a:br>
              <a:rPr lang="es-ES" altLang="es-ES" sz="2400" dirty="0">
                <a:ea typeface="ＭＳ Ｐゴシック" pitchFamily="34" charset="-128"/>
              </a:rPr>
            </a:br>
            <a:r>
              <a:rPr lang="es-ES" altLang="es-ES" sz="2400" dirty="0">
                <a:ea typeface="ＭＳ Ｐゴシック" pitchFamily="34" charset="-128"/>
              </a:rPr>
              <a:t>(qué es cada eje y cada línea)</a:t>
            </a:r>
          </a:p>
          <a:p>
            <a:r>
              <a:rPr lang="es-ES" altLang="es-ES" sz="2400" dirty="0">
                <a:ea typeface="ＭＳ Ｐゴシック" pitchFamily="34" charset="-128"/>
              </a:rPr>
              <a:t>Se intentan decir muchas cosas de forma confusa</a:t>
            </a:r>
          </a:p>
        </p:txBody>
      </p:sp>
    </p:spTree>
    <p:extLst>
      <p:ext uri="{BB962C8B-B14F-4D97-AF65-F5344CB8AC3E}">
        <p14:creationId xmlns:p14="http://schemas.microsoft.com/office/powerpoint/2010/main" val="338864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>
                <a:ea typeface="ＭＳ Ｐゴシック" pitchFamily="34" charset="-128"/>
              </a:rPr>
              <a:t>Gráficas</a:t>
            </a:r>
            <a:r>
              <a:rPr lang="en-GB" dirty="0">
                <a:ea typeface="ＭＳ Ｐゴシック" pitchFamily="34" charset="-128"/>
              </a:rPr>
              <a:t> (v2.0)</a:t>
            </a:r>
          </a:p>
        </p:txBody>
      </p:sp>
      <p:pic>
        <p:nvPicPr>
          <p:cNvPr id="45059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65263"/>
            <a:ext cx="56880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4 CuadroTexto"/>
          <p:cNvSpPr txBox="1">
            <a:spLocks noChangeArrowheads="1"/>
          </p:cNvSpPr>
          <p:nvPr/>
        </p:nvSpPr>
        <p:spPr bwMode="auto">
          <a:xfrm>
            <a:off x="6732588" y="1517650"/>
            <a:ext cx="1349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i="1">
                <a:cs typeface="Arial" charset="0"/>
              </a:rPr>
              <a:t>ARPA-2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i="1">
                <a:cs typeface="Arial" charset="0"/>
              </a:rPr>
              <a:t>topology</a:t>
            </a:r>
          </a:p>
        </p:txBody>
      </p:sp>
      <p:sp>
        <p:nvSpPr>
          <p:cNvPr id="45061" name="AutoShape 19"/>
          <p:cNvSpPr>
            <a:spLocks noChangeArrowheads="1"/>
          </p:cNvSpPr>
          <p:nvPr/>
        </p:nvSpPr>
        <p:spPr bwMode="auto">
          <a:xfrm>
            <a:off x="417513" y="5838825"/>
            <a:ext cx="8280400" cy="830263"/>
          </a:xfrm>
          <a:prstGeom prst="roundRect">
            <a:avLst>
              <a:gd name="adj" fmla="val 16667"/>
            </a:avLst>
          </a:prstGeom>
          <a:solidFill>
            <a:srgbClr val="FAE0CA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en-GB" altLang="es-ES">
                <a:cs typeface="Arial" charset="0"/>
                <a:sym typeface="Symbol" pitchFamily="18" charset="2"/>
              </a:rPr>
              <a:t>Experimental results match an analytical model</a:t>
            </a:r>
          </a:p>
        </p:txBody>
      </p:sp>
    </p:spTree>
    <p:extLst>
      <p:ext uri="{BB962C8B-B14F-4D97-AF65-F5344CB8AC3E}">
        <p14:creationId xmlns:p14="http://schemas.microsoft.com/office/powerpoint/2010/main" val="3767730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Ecuaciones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685800" y="1812032"/>
            <a:ext cx="7772400" cy="82488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800" b="1" dirty="0">
                <a:ea typeface="ＭＳ Ｐゴシック" pitchFamily="34" charset="-128"/>
              </a:rPr>
              <a:t>Propagación de pulsos por la fibra óptica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3 CuadroTexto"/>
              <p:cNvSpPr txBox="1"/>
              <p:nvPr/>
            </p:nvSpPr>
            <p:spPr>
              <a:xfrm>
                <a:off x="376239" y="3212976"/>
                <a:ext cx="8378447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 smtClean="0">
                              <a:latin typeface="Cambria Math"/>
                            </a:rPr>
                            <m:t>𝜕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s-ES" i="1" smtClean="0">
                              <a:latin typeface="Cambria Math"/>
                            </a:rPr>
                            <m:t>𝜕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 smtClean="0">
                              <a:latin typeface="Cambria Math"/>
                            </a:rPr>
                            <m:t>𝜕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s-ES" i="1" smtClean="0">
                              <a:latin typeface="Cambria Math"/>
                            </a:rPr>
                            <m:t>𝜕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𝑗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s-ES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s-E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s-ES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𝑗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𝑁𝐿</m:t>
                          </m:r>
                        </m:sub>
                      </m:sSub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9" y="3212976"/>
                <a:ext cx="8378447" cy="9569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6 CuadroTexto"/>
          <p:cNvSpPr txBox="1"/>
          <p:nvPr/>
        </p:nvSpPr>
        <p:spPr>
          <a:xfrm>
            <a:off x="1147764" y="4390028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" sz="1600" dirty="0"/>
              <a:t>Retardo de propagación</a:t>
            </a:r>
          </a:p>
        </p:txBody>
      </p:sp>
      <p:sp>
        <p:nvSpPr>
          <p:cNvPr id="20" name="7 CuadroTexto"/>
          <p:cNvSpPr txBox="1"/>
          <p:nvPr/>
        </p:nvSpPr>
        <p:spPr>
          <a:xfrm>
            <a:off x="2662141" y="4390028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" sz="1600" dirty="0"/>
              <a:t>Dispersión cromática</a:t>
            </a:r>
          </a:p>
        </p:txBody>
      </p:sp>
      <p:sp>
        <p:nvSpPr>
          <p:cNvPr id="21" name="8 CuadroTexto"/>
          <p:cNvSpPr txBox="1"/>
          <p:nvPr/>
        </p:nvSpPr>
        <p:spPr>
          <a:xfrm>
            <a:off x="4310064" y="4390028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" sz="1600" dirty="0"/>
              <a:t>Dispersión de orden más alto</a:t>
            </a:r>
          </a:p>
        </p:txBody>
      </p:sp>
      <p:sp>
        <p:nvSpPr>
          <p:cNvPr id="22" name="9 CuadroTexto"/>
          <p:cNvSpPr txBox="1"/>
          <p:nvPr/>
        </p:nvSpPr>
        <p:spPr>
          <a:xfrm>
            <a:off x="5719764" y="4390028"/>
            <a:ext cx="140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" sz="1600" dirty="0"/>
              <a:t>Atenuación</a:t>
            </a:r>
          </a:p>
        </p:txBody>
      </p:sp>
      <p:sp>
        <p:nvSpPr>
          <p:cNvPr id="23" name="10 CuadroTexto"/>
          <p:cNvSpPr txBox="1"/>
          <p:nvPr/>
        </p:nvSpPr>
        <p:spPr>
          <a:xfrm>
            <a:off x="6897311" y="4390028"/>
            <a:ext cx="195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" sz="1600" dirty="0"/>
              <a:t>Efectos no lineales (algunos)</a:t>
            </a:r>
          </a:p>
        </p:txBody>
      </p:sp>
      <p:cxnSp>
        <p:nvCxnSpPr>
          <p:cNvPr id="25" name="23 Conector recto de flecha"/>
          <p:cNvCxnSpPr/>
          <p:nvPr/>
        </p:nvCxnSpPr>
        <p:spPr bwMode="auto">
          <a:xfrm>
            <a:off x="1852614" y="4241676"/>
            <a:ext cx="0" cy="1483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25 Conector recto de flecha"/>
          <p:cNvCxnSpPr/>
          <p:nvPr/>
        </p:nvCxnSpPr>
        <p:spPr bwMode="auto">
          <a:xfrm>
            <a:off x="3243264" y="4241676"/>
            <a:ext cx="0" cy="1483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26 Conector recto de flecha"/>
          <p:cNvCxnSpPr/>
          <p:nvPr/>
        </p:nvCxnSpPr>
        <p:spPr bwMode="auto">
          <a:xfrm>
            <a:off x="4833939" y="4241676"/>
            <a:ext cx="0" cy="1483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27 Conector recto de flecha"/>
          <p:cNvCxnSpPr/>
          <p:nvPr/>
        </p:nvCxnSpPr>
        <p:spPr bwMode="auto">
          <a:xfrm>
            <a:off x="6281739" y="4241676"/>
            <a:ext cx="0" cy="1483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28 Conector recto de flecha"/>
          <p:cNvCxnSpPr/>
          <p:nvPr/>
        </p:nvCxnSpPr>
        <p:spPr bwMode="auto">
          <a:xfrm>
            <a:off x="7865875" y="4241676"/>
            <a:ext cx="0" cy="1483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2 Elipse"/>
          <p:cNvSpPr/>
          <p:nvPr/>
        </p:nvSpPr>
        <p:spPr bwMode="auto">
          <a:xfrm>
            <a:off x="376239" y="3140968"/>
            <a:ext cx="771525" cy="1174884"/>
          </a:xfrm>
          <a:prstGeom prst="ellipse">
            <a:avLst/>
          </a:prstGeom>
          <a:noFill/>
          <a:ln w="1905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30387" y="2668850"/>
            <a:ext cx="6173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C00000"/>
                </a:solidFill>
              </a:rPr>
              <a:t>Evolución de la envolvente del pulso con la distancia</a:t>
            </a:r>
          </a:p>
        </p:txBody>
      </p:sp>
      <p:cxnSp>
        <p:nvCxnSpPr>
          <p:cNvPr id="6" name="5 Conector recto de flecha"/>
          <p:cNvCxnSpPr>
            <a:stCxn id="4" idx="1"/>
          </p:cNvCxnSpPr>
          <p:nvPr/>
        </p:nvCxnSpPr>
        <p:spPr bwMode="auto">
          <a:xfrm flipH="1">
            <a:off x="971600" y="2868905"/>
            <a:ext cx="158787" cy="261610"/>
          </a:xfrm>
          <a:prstGeom prst="straightConnector1">
            <a:avLst/>
          </a:prstGeom>
          <a:noFill/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294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18" grpId="0"/>
      <p:bldP spid="19" grpId="0"/>
      <p:bldP spid="20" grpId="0"/>
      <p:bldP spid="21" grpId="0"/>
      <p:bldP spid="22" grpId="0"/>
      <p:bldP spid="23" grpId="0"/>
      <p:bldP spid="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ea typeface="ＭＳ Ｐゴシック" pitchFamily="34" charset="-128"/>
              </a:rPr>
              <a:t>Las últimas transparencias</a:t>
            </a:r>
          </a:p>
        </p:txBody>
      </p:sp>
    </p:spTree>
    <p:extLst>
      <p:ext uri="{BB962C8B-B14F-4D97-AF65-F5344CB8AC3E}">
        <p14:creationId xmlns:p14="http://schemas.microsoft.com/office/powerpoint/2010/main" val="8834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851920" y="3154275"/>
            <a:ext cx="4968552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ES" sz="2800" b="1" kern="0" dirty="0">
                <a:solidFill>
                  <a:srgbClr val="C00000"/>
                </a:solidFill>
              </a:rPr>
              <a:t>¿Cómo preparar la charla?</a:t>
            </a:r>
          </a:p>
        </p:txBody>
      </p:sp>
      <p:pic>
        <p:nvPicPr>
          <p:cNvPr id="5" name="Picture 6" descr="https://farm4.staticflickr.com/3813/13227871545_591119536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3" y="2552302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 bwMode="auto">
          <a:xfrm>
            <a:off x="539551" y="2552302"/>
            <a:ext cx="8136905" cy="202882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Las últimas transparencias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685800" y="1668016"/>
            <a:ext cx="7772400" cy="4065240"/>
          </a:xfrm>
        </p:spPr>
        <p:txBody>
          <a:bodyPr/>
          <a:lstStyle/>
          <a:p>
            <a:r>
              <a:rPr lang="es-ES" altLang="es-ES" sz="2800" dirty="0">
                <a:ea typeface="ＭＳ Ｐゴシック" pitchFamily="34" charset="-128"/>
              </a:rPr>
              <a:t>Finaliza con un </a:t>
            </a:r>
            <a:r>
              <a:rPr lang="es-ES" altLang="es-ES" sz="2800" b="1" dirty="0">
                <a:ea typeface="ＭＳ Ｐゴシック" pitchFamily="34" charset="-128"/>
              </a:rPr>
              <a:t>resumen o conclusiones</a:t>
            </a:r>
          </a:p>
          <a:p>
            <a:endParaRPr lang="es-ES" altLang="es-ES" sz="2800" dirty="0">
              <a:ea typeface="ＭＳ Ｐゴシック" pitchFamily="34" charset="-128"/>
            </a:endParaRPr>
          </a:p>
          <a:p>
            <a:r>
              <a:rPr lang="es-ES" altLang="es-ES" sz="2800" dirty="0">
                <a:ea typeface="ＭＳ Ｐゴシック" pitchFamily="34" charset="-128"/>
              </a:rPr>
              <a:t>A veces se añade una transparencia </a:t>
            </a:r>
            <a:br>
              <a:rPr lang="es-ES" altLang="es-ES" sz="2800" dirty="0">
                <a:ea typeface="ＭＳ Ｐゴシック" pitchFamily="34" charset="-128"/>
              </a:rPr>
            </a:br>
            <a:r>
              <a:rPr lang="es-ES" altLang="es-ES" sz="2800" dirty="0">
                <a:ea typeface="ＭＳ Ｐゴシック" pitchFamily="34" charset="-128"/>
              </a:rPr>
              <a:t>dando las </a:t>
            </a:r>
            <a:r>
              <a:rPr lang="es-ES" altLang="es-ES" sz="2800" b="1" dirty="0">
                <a:ea typeface="ＭＳ Ｐゴシック" pitchFamily="34" charset="-128"/>
              </a:rPr>
              <a:t>gracias</a:t>
            </a:r>
            <a:r>
              <a:rPr lang="es-ES" altLang="es-ES" sz="2800" dirty="0">
                <a:ea typeface="ＭＳ Ｐゴシック" pitchFamily="34" charset="-128"/>
              </a:rPr>
              <a:t> y los datos de contacto</a:t>
            </a:r>
          </a:p>
          <a:p>
            <a:endParaRPr lang="es-ES" altLang="es-ES" sz="2800" dirty="0">
              <a:ea typeface="ＭＳ Ｐゴシック" pitchFamily="34" charset="-128"/>
            </a:endParaRPr>
          </a:p>
          <a:p>
            <a:r>
              <a:rPr lang="es-ES" altLang="es-ES" sz="2800" dirty="0">
                <a:ea typeface="ＭＳ Ｐゴシック" pitchFamily="34" charset="-128"/>
              </a:rPr>
              <a:t>A veces se vuelve a poner la</a:t>
            </a:r>
            <a:r>
              <a:rPr lang="es-ES" altLang="es-ES" sz="2800" b="1" dirty="0">
                <a:ea typeface="ＭＳ Ｐゴシック" pitchFamily="34" charset="-128"/>
              </a:rPr>
              <a:t> portada </a:t>
            </a:r>
            <a:br>
              <a:rPr lang="es-ES" altLang="es-ES" sz="2800" b="1" dirty="0">
                <a:ea typeface="ＭＳ Ｐゴシック" pitchFamily="34" charset="-128"/>
              </a:rPr>
            </a:br>
            <a:r>
              <a:rPr lang="es-ES" altLang="es-ES" sz="2800" dirty="0">
                <a:ea typeface="ＭＳ Ｐゴシック" pitchFamily="34" charset="-128"/>
              </a:rPr>
              <a:t>(título, autores, contacto)</a:t>
            </a:r>
          </a:p>
          <a:p>
            <a:endParaRPr lang="es-ES" altLang="es-ES" sz="28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Bibliografía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Y. Aoki, Y. Inada, T. Ogata, L. Xu, S. Zhang, F. </a:t>
            </a:r>
            <a:r>
              <a:rPr lang="en-US" sz="1600" dirty="0" err="1"/>
              <a:t>Yaman</a:t>
            </a:r>
            <a:r>
              <a:rPr lang="en-US" sz="1600" dirty="0"/>
              <a:t>, y E. Mateo, «Next-generation 100 Gb/s undersea optical communications», </a:t>
            </a:r>
            <a:r>
              <a:rPr lang="en-US" sz="1600" i="1" dirty="0"/>
              <a:t>IEEE Communications Magazine</a:t>
            </a:r>
            <a:r>
              <a:rPr lang="en-US" sz="1600" dirty="0"/>
              <a:t>, vol. 50, </a:t>
            </a:r>
            <a:r>
              <a:rPr lang="en-US" sz="1600" dirty="0" err="1"/>
              <a:t>n.</a:t>
            </a:r>
            <a:r>
              <a:rPr lang="en-US" sz="1600" baseline="30000" dirty="0" err="1"/>
              <a:t>o</a:t>
            </a:r>
            <a:r>
              <a:rPr lang="en-US" sz="1600" dirty="0"/>
              <a:t> 2, pp. s50-s57, </a:t>
            </a:r>
            <a:r>
              <a:rPr lang="en-US" sz="1600" dirty="0" err="1"/>
              <a:t>feb.</a:t>
            </a:r>
            <a:r>
              <a:rPr lang="en-US" sz="1600" dirty="0"/>
              <a:t> 2012.</a:t>
            </a:r>
            <a:endParaRPr lang="es-ES" sz="1600" dirty="0"/>
          </a:p>
          <a:p>
            <a:r>
              <a:rPr lang="en-US" sz="1600" dirty="0"/>
              <a:t>S. </a:t>
            </a:r>
            <a:r>
              <a:rPr lang="en-US" sz="1600" dirty="0" err="1"/>
              <a:t>Gringeri</a:t>
            </a:r>
            <a:r>
              <a:rPr lang="en-US" sz="1600" dirty="0"/>
              <a:t>, E. B. </a:t>
            </a:r>
            <a:r>
              <a:rPr lang="en-US" sz="1600" dirty="0" err="1"/>
              <a:t>Basch</a:t>
            </a:r>
            <a:r>
              <a:rPr lang="en-US" sz="1600" dirty="0"/>
              <a:t>, y T. J. Xia, «Technical considerations for supporting data rates beyond 100 Gb/s», </a:t>
            </a:r>
            <a:r>
              <a:rPr lang="en-US" sz="1600" i="1" dirty="0"/>
              <a:t>IEEE Communications Magazine</a:t>
            </a:r>
            <a:r>
              <a:rPr lang="en-US" sz="1600" dirty="0"/>
              <a:t>, vol. 50, </a:t>
            </a:r>
            <a:r>
              <a:rPr lang="en-US" sz="1600" dirty="0" err="1"/>
              <a:t>n.</a:t>
            </a:r>
            <a:r>
              <a:rPr lang="en-US" sz="1600" baseline="30000" dirty="0" err="1"/>
              <a:t>o</a:t>
            </a:r>
            <a:r>
              <a:rPr lang="en-US" sz="1600" dirty="0"/>
              <a:t> 2, pp. s21-s30, </a:t>
            </a:r>
            <a:r>
              <a:rPr lang="en-US" sz="1600" dirty="0" err="1"/>
              <a:t>feb.</a:t>
            </a:r>
            <a:r>
              <a:rPr lang="en-US" sz="1600" dirty="0"/>
              <a:t> 2012.</a:t>
            </a:r>
            <a:endParaRPr lang="es-ES" sz="1600" dirty="0"/>
          </a:p>
          <a:p>
            <a:r>
              <a:rPr lang="en-US" sz="1600" dirty="0"/>
              <a:t>T. J. Xia, S. </a:t>
            </a:r>
            <a:r>
              <a:rPr lang="en-US" sz="1600" dirty="0" err="1"/>
              <a:t>Gringeri</a:t>
            </a:r>
            <a:r>
              <a:rPr lang="en-US" sz="1600" dirty="0"/>
              <a:t>, y M. </a:t>
            </a:r>
            <a:r>
              <a:rPr lang="en-US" sz="1600" dirty="0" err="1"/>
              <a:t>Tomizawa</a:t>
            </a:r>
            <a:r>
              <a:rPr lang="en-US" sz="1600" dirty="0"/>
              <a:t>, «High-capacity optical transport networks», </a:t>
            </a:r>
            <a:r>
              <a:rPr lang="en-US" sz="1600" i="1" dirty="0"/>
              <a:t>IEEE Communications Magazine</a:t>
            </a:r>
            <a:r>
              <a:rPr lang="en-US" sz="1600" dirty="0"/>
              <a:t>, vol. 50, </a:t>
            </a:r>
            <a:r>
              <a:rPr lang="en-US" sz="1600" dirty="0" err="1"/>
              <a:t>n.</a:t>
            </a:r>
            <a:r>
              <a:rPr lang="en-US" sz="1600" baseline="30000" dirty="0" err="1"/>
              <a:t>o</a:t>
            </a:r>
            <a:r>
              <a:rPr lang="en-US" sz="1600" dirty="0"/>
              <a:t> 11, pp. 170-178, </a:t>
            </a:r>
            <a:r>
              <a:rPr lang="en-US" sz="1600" dirty="0" err="1"/>
              <a:t>nov.</a:t>
            </a:r>
            <a:r>
              <a:rPr lang="en-US" sz="1600" dirty="0"/>
              <a:t> 2012.</a:t>
            </a:r>
          </a:p>
          <a:p>
            <a:r>
              <a:rPr lang="en-US" sz="1600" dirty="0"/>
              <a:t>H. </a:t>
            </a:r>
            <a:r>
              <a:rPr lang="en-US" sz="1600" dirty="0" err="1"/>
              <a:t>Elgala</a:t>
            </a:r>
            <a:r>
              <a:rPr lang="en-US" sz="1600" dirty="0"/>
              <a:t>, R. </a:t>
            </a:r>
            <a:r>
              <a:rPr lang="en-US" sz="1600" dirty="0" err="1"/>
              <a:t>Mesleh</a:t>
            </a:r>
            <a:r>
              <a:rPr lang="en-US" sz="1600" dirty="0"/>
              <a:t>, y H. Haas, «Indoor optical wireless communication: potential and state-of-the-art», </a:t>
            </a:r>
            <a:r>
              <a:rPr lang="en-US" sz="1600" i="1" dirty="0"/>
              <a:t>IEEE Communications Magazine</a:t>
            </a:r>
            <a:r>
              <a:rPr lang="en-US" sz="1600" dirty="0"/>
              <a:t>, vol. 49, </a:t>
            </a:r>
            <a:r>
              <a:rPr lang="en-US" sz="1600" dirty="0" err="1"/>
              <a:t>n.</a:t>
            </a:r>
            <a:r>
              <a:rPr lang="en-US" sz="1600" baseline="30000" dirty="0" err="1"/>
              <a:t>o</a:t>
            </a:r>
            <a:r>
              <a:rPr lang="en-US" sz="1600" dirty="0"/>
              <a:t> 9, pp. 56-62, </a:t>
            </a:r>
            <a:r>
              <a:rPr lang="en-US" sz="1600" dirty="0" err="1"/>
              <a:t>sep.</a:t>
            </a:r>
            <a:r>
              <a:rPr lang="en-US" sz="1600" dirty="0"/>
              <a:t> 2011.</a:t>
            </a:r>
            <a:endParaRPr lang="es-ES" sz="1600" dirty="0"/>
          </a:p>
          <a:p>
            <a:r>
              <a:rPr lang="en-US" sz="1600" dirty="0"/>
              <a:t>L. </a:t>
            </a:r>
            <a:r>
              <a:rPr lang="en-US" sz="1600" dirty="0" err="1"/>
              <a:t>Grobe</a:t>
            </a:r>
            <a:r>
              <a:rPr lang="en-US" sz="1600" dirty="0"/>
              <a:t>, A. Paraskevopoulos, J. Hilt, D. Schulz, F. </a:t>
            </a:r>
            <a:r>
              <a:rPr lang="en-US" sz="1600" dirty="0" err="1"/>
              <a:t>Lassak</a:t>
            </a:r>
            <a:r>
              <a:rPr lang="en-US" sz="1600" dirty="0"/>
              <a:t>, F. </a:t>
            </a:r>
            <a:r>
              <a:rPr lang="en-US" sz="1600" dirty="0" err="1"/>
              <a:t>Hartlieb</a:t>
            </a:r>
            <a:r>
              <a:rPr lang="en-US" sz="1600" dirty="0"/>
              <a:t>, C. </a:t>
            </a:r>
            <a:r>
              <a:rPr lang="en-US" sz="1600" dirty="0" err="1"/>
              <a:t>Kottke</a:t>
            </a:r>
            <a:r>
              <a:rPr lang="en-US" sz="1600" dirty="0"/>
              <a:t>, V. </a:t>
            </a:r>
            <a:r>
              <a:rPr lang="en-US" sz="1600" dirty="0" err="1"/>
              <a:t>Jungnickel</a:t>
            </a:r>
            <a:r>
              <a:rPr lang="en-US" sz="1600" dirty="0"/>
              <a:t>, y K.-D. Langer, «High-speed visible light communication systems», </a:t>
            </a:r>
            <a:r>
              <a:rPr lang="en-US" sz="1600" i="1" dirty="0"/>
              <a:t>IEEE Communications Magazine</a:t>
            </a:r>
            <a:r>
              <a:rPr lang="en-US" sz="1600" dirty="0"/>
              <a:t>, vol. 51, </a:t>
            </a:r>
            <a:r>
              <a:rPr lang="en-US" sz="1600" dirty="0" err="1"/>
              <a:t>n.</a:t>
            </a:r>
            <a:r>
              <a:rPr lang="en-US" sz="1600" baseline="30000" dirty="0" err="1"/>
              <a:t>o</a:t>
            </a:r>
            <a:r>
              <a:rPr lang="en-US" sz="1600" dirty="0"/>
              <a:t> 12, pp. 60-66, </a:t>
            </a:r>
            <a:r>
              <a:rPr lang="en-US" sz="1600" dirty="0" err="1"/>
              <a:t>dic</a:t>
            </a:r>
            <a:r>
              <a:rPr lang="en-US" sz="1600" dirty="0"/>
              <a:t>. 2013.</a:t>
            </a:r>
            <a:endParaRPr lang="es-ES" sz="1600" dirty="0"/>
          </a:p>
          <a:p>
            <a:pPr marL="0" indent="0">
              <a:buNone/>
            </a:pPr>
            <a:endParaRPr lang="es-ES" altLang="es-ES" sz="2800" dirty="0">
              <a:ea typeface="ＭＳ Ｐゴシック" pitchFamily="34" charset="-128"/>
            </a:endParaRP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468313" y="5805264"/>
            <a:ext cx="7943850" cy="850329"/>
          </a:xfrm>
          <a:prstGeom prst="roundRect">
            <a:avLst>
              <a:gd name="adj" fmla="val 16667"/>
            </a:avLst>
          </a:prstGeom>
          <a:solidFill>
            <a:srgbClr val="FAE0CA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dirty="0">
                <a:cs typeface="Arial" charset="0"/>
                <a:sym typeface="Symbol" pitchFamily="18" charset="2"/>
              </a:rPr>
              <a:t>¿Tiene sentido incluirla en una presentación?</a:t>
            </a:r>
          </a:p>
        </p:txBody>
      </p:sp>
    </p:spTree>
    <p:extLst>
      <p:ext uri="{BB962C8B-B14F-4D97-AF65-F5344CB8AC3E}">
        <p14:creationId xmlns:p14="http://schemas.microsoft.com/office/powerpoint/2010/main" val="3388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altLang="es-ES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s-ES" altLang="es-ES" b="1">
                <a:solidFill>
                  <a:srgbClr val="C00000"/>
                </a:solidFill>
                <a:ea typeface="ＭＳ Ｐゴシック" pitchFamily="34" charset="-128"/>
              </a:rPr>
              <a:t>Ensayar y ensayar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Ensayos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685800" y="1740024"/>
            <a:ext cx="7772400" cy="4065240"/>
          </a:xfrm>
        </p:spPr>
        <p:txBody>
          <a:bodyPr/>
          <a:lstStyle/>
          <a:p>
            <a:r>
              <a:rPr lang="es-ES" altLang="es-ES" sz="2600" dirty="0">
                <a:ea typeface="ＭＳ Ｐゴシック" pitchFamily="34" charset="-128"/>
              </a:rPr>
              <a:t>Permiten hacer ajustes</a:t>
            </a:r>
          </a:p>
          <a:p>
            <a:endParaRPr lang="es-ES" altLang="es-ES" sz="2600" dirty="0">
              <a:ea typeface="ＭＳ Ｐゴシック" pitchFamily="34" charset="-128"/>
            </a:endParaRPr>
          </a:p>
          <a:p>
            <a:r>
              <a:rPr lang="es-ES" altLang="es-ES" sz="2600" dirty="0">
                <a:ea typeface="ＭＳ Ｐゴシック" pitchFamily="34" charset="-128"/>
              </a:rPr>
              <a:t>Controlar el tiempo (y adaptar la presentación)</a:t>
            </a:r>
          </a:p>
          <a:p>
            <a:endParaRPr lang="es-ES" altLang="es-ES" sz="2600" dirty="0">
              <a:ea typeface="ＭＳ Ｐゴシック" pitchFamily="34" charset="-128"/>
            </a:endParaRPr>
          </a:p>
          <a:p>
            <a:r>
              <a:rPr lang="es-ES" altLang="es-ES" sz="2600" dirty="0">
                <a:ea typeface="ＭＳ Ｐゴシック" pitchFamily="34" charset="-128"/>
              </a:rPr>
              <a:t>Ganar confianza</a:t>
            </a:r>
          </a:p>
          <a:p>
            <a:endParaRPr lang="es-ES" altLang="es-ES" sz="2600" dirty="0">
              <a:ea typeface="ＭＳ Ｐゴシック" pitchFamily="34" charset="-128"/>
            </a:endParaRPr>
          </a:p>
          <a:p>
            <a:r>
              <a:rPr lang="es-ES" altLang="es-ES" sz="2600" dirty="0">
                <a:ea typeface="ＭＳ Ｐゴシック" pitchFamily="34" charset="-128"/>
              </a:rPr>
              <a:t>Grabarse en vídeo</a:t>
            </a:r>
            <a:br>
              <a:rPr lang="es-ES" altLang="es-ES" sz="2600" dirty="0">
                <a:ea typeface="ＭＳ Ｐゴシック" pitchFamily="34" charset="-128"/>
              </a:rPr>
            </a:br>
            <a:r>
              <a:rPr lang="es-ES" altLang="es-ES" sz="2600" dirty="0">
                <a:ea typeface="ＭＳ Ｐゴシック" pitchFamily="34" charset="-128"/>
              </a:rPr>
              <a:t>(y luego verse) es útil</a:t>
            </a:r>
          </a:p>
        </p:txBody>
      </p:sp>
      <p:grpSp>
        <p:nvGrpSpPr>
          <p:cNvPr id="3" name="2 Grupo"/>
          <p:cNvGrpSpPr>
            <a:grpSpLocks noChangeAspect="1"/>
          </p:cNvGrpSpPr>
          <p:nvPr/>
        </p:nvGrpSpPr>
        <p:grpSpPr>
          <a:xfrm>
            <a:off x="5004047" y="3717032"/>
            <a:ext cx="3818147" cy="2526481"/>
            <a:chOff x="5938838" y="4005263"/>
            <a:chExt cx="2665412" cy="1763712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4149725"/>
              <a:ext cx="2447925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8" descr="MCj040402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38838" y="4005263"/>
              <a:ext cx="1081087" cy="97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14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11" name="10 Grupo"/>
          <p:cNvGrpSpPr/>
          <p:nvPr/>
        </p:nvGrpSpPr>
        <p:grpSpPr>
          <a:xfrm>
            <a:off x="539551" y="2545271"/>
            <a:ext cx="8280921" cy="2035857"/>
            <a:chOff x="539551" y="3985431"/>
            <a:chExt cx="8280921" cy="2035857"/>
          </a:xfrm>
        </p:grpSpPr>
        <p:pic>
          <p:nvPicPr>
            <p:cNvPr id="12" name="Picture 4" descr="https://farm3.staticflickr.com/2946/15321411908_19a044c70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1" y="3985431"/>
              <a:ext cx="3056841" cy="2035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2 Marcador de contenido"/>
            <p:cNvSpPr txBox="1">
              <a:spLocks/>
            </p:cNvSpPr>
            <p:nvPr/>
          </p:nvSpPr>
          <p:spPr bwMode="auto">
            <a:xfrm>
              <a:off x="3851920" y="4715327"/>
              <a:ext cx="4968552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  <a:defRPr/>
              </a:pPr>
              <a:r>
                <a:rPr lang="es-ES" sz="2800" b="1" kern="0" dirty="0">
                  <a:solidFill>
                    <a:srgbClr val="C00000"/>
                  </a:solidFill>
                </a:rPr>
                <a:t>¿Cómo impartir la charla?</a:t>
              </a:r>
            </a:p>
          </p:txBody>
        </p:sp>
        <p:sp>
          <p:nvSpPr>
            <p:cNvPr id="14" name="13 Rectángulo"/>
            <p:cNvSpPr/>
            <p:nvPr/>
          </p:nvSpPr>
          <p:spPr bwMode="auto">
            <a:xfrm>
              <a:off x="539551" y="3992462"/>
              <a:ext cx="8136905" cy="2028826"/>
            </a:xfrm>
            <a:prstGeom prst="rect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0000" tIns="46800" rIns="90000" bIns="4680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986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600" dirty="0"/>
              <a:t>Postura corporal, gestos,</a:t>
            </a:r>
            <a:br>
              <a:rPr lang="es-ES" sz="3600" dirty="0"/>
            </a:br>
            <a:r>
              <a:rPr lang="es-ES" sz="3600" dirty="0"/>
              <a:t>mirada y puntero</a:t>
            </a:r>
          </a:p>
        </p:txBody>
      </p:sp>
      <p:pic>
        <p:nvPicPr>
          <p:cNvPr id="61442" name="Picture 2" descr="https://farm5.staticflickr.com/4040/4626514325_e258a976db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5" r="52759" b="19003"/>
          <a:stretch/>
        </p:blipFill>
        <p:spPr bwMode="auto">
          <a:xfrm>
            <a:off x="5557979" y="2279751"/>
            <a:ext cx="3046469" cy="28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1.bp.blogspot.com/-BDnzYVynVJw/Ty63PHKV_1I/AAAAAAAAGT8/3uMtzowgm8M/s1600/presentadora_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9750"/>
            <a:ext cx="4320480" cy="28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611560" y="5589240"/>
            <a:ext cx="7992888" cy="850329"/>
          </a:xfrm>
          <a:prstGeom prst="roundRect">
            <a:avLst>
              <a:gd name="adj" fmla="val 16667"/>
            </a:avLst>
          </a:prstGeom>
          <a:solidFill>
            <a:srgbClr val="FAE0CA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dirty="0">
                <a:cs typeface="Arial" charset="0"/>
                <a:sym typeface="Symbol" pitchFamily="18" charset="2"/>
              </a:rPr>
              <a:t>¿Qué os transmite cada foto?</a:t>
            </a:r>
          </a:p>
        </p:txBody>
      </p:sp>
    </p:spTree>
    <p:extLst>
      <p:ext uri="{BB962C8B-B14F-4D97-AF65-F5344CB8AC3E}">
        <p14:creationId xmlns:p14="http://schemas.microsoft.com/office/powerpoint/2010/main" val="41051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La voz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800" dirty="0">
                <a:ea typeface="ＭＳ Ｐゴシック" pitchFamily="34" charset="-128"/>
              </a:rPr>
              <a:t>Control de volumen</a:t>
            </a:r>
          </a:p>
          <a:p>
            <a:r>
              <a:rPr lang="es-ES" altLang="es-ES" sz="2800" dirty="0">
                <a:ea typeface="ＭＳ Ｐゴシック" pitchFamily="34" charset="-128"/>
              </a:rPr>
              <a:t>Control del ritmo y entonación</a:t>
            </a:r>
          </a:p>
          <a:p>
            <a:r>
              <a:rPr lang="es-ES" altLang="es-ES" sz="2800" dirty="0">
                <a:ea typeface="ＭＳ Ｐゴシック" pitchFamily="34" charset="-128"/>
              </a:rPr>
              <a:t>Intenta evitar las coletillas y titubeos</a:t>
            </a:r>
          </a:p>
          <a:p>
            <a:r>
              <a:rPr lang="es-ES" altLang="es-ES" sz="2800" dirty="0">
                <a:ea typeface="ＭＳ Ｐゴシック" pitchFamily="34" charset="-128"/>
              </a:rPr>
              <a:t>Utiliza los silencios para captar la atención</a:t>
            </a:r>
          </a:p>
        </p:txBody>
      </p:sp>
      <p:pic>
        <p:nvPicPr>
          <p:cNvPr id="2050" name="Picture 2" descr="https://farm8.staticflickr.com/7373/13338713264_8090db424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46179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6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Cómo empezar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400" dirty="0">
                <a:ea typeface="ＭＳ Ｐゴシック" pitchFamily="34" charset="-128"/>
              </a:rPr>
              <a:t>Depende del evento</a:t>
            </a:r>
          </a:p>
          <a:p>
            <a:endParaRPr lang="es-ES" altLang="es-ES" sz="2400" dirty="0">
              <a:ea typeface="ＭＳ Ｐゴシック" pitchFamily="34" charset="-128"/>
            </a:endParaRPr>
          </a:p>
          <a:p>
            <a:r>
              <a:rPr lang="es-ES" altLang="es-ES" sz="2400" dirty="0">
                <a:ea typeface="ＭＳ Ｐゴシック" pitchFamily="34" charset="-128"/>
              </a:rPr>
              <a:t>En congresos, defensas de TFG/tesis, </a:t>
            </a:r>
            <a:br>
              <a:rPr lang="es-ES" altLang="es-ES" sz="2400" dirty="0">
                <a:ea typeface="ＭＳ Ｐゴシック" pitchFamily="34" charset="-128"/>
              </a:rPr>
            </a:br>
            <a:r>
              <a:rPr lang="es-ES" altLang="es-ES" sz="2400" dirty="0">
                <a:ea typeface="ＭＳ Ｐゴシック" pitchFamily="34" charset="-128"/>
              </a:rPr>
              <a:t>comenzar con </a:t>
            </a:r>
            <a:r>
              <a:rPr lang="es-ES" altLang="es-ES" sz="2400" b="1" dirty="0">
                <a:ea typeface="ＭＳ Ｐゴシック" pitchFamily="34" charset="-128"/>
              </a:rPr>
              <a:t>“buenos días”</a:t>
            </a:r>
            <a:r>
              <a:rPr lang="es-ES" altLang="es-ES" sz="2400" dirty="0">
                <a:ea typeface="ＭＳ Ｐゴシック" pitchFamily="34" charset="-128"/>
              </a:rPr>
              <a:t> o </a:t>
            </a:r>
            <a:r>
              <a:rPr lang="es-ES" altLang="es-ES" sz="2400" b="1" dirty="0">
                <a:ea typeface="ＭＳ Ｐゴシック" pitchFamily="34" charset="-128"/>
              </a:rPr>
              <a:t>“buenas tardes”</a:t>
            </a:r>
          </a:p>
          <a:p>
            <a:endParaRPr lang="es-ES" altLang="es-ES" sz="2400" dirty="0">
              <a:ea typeface="ＭＳ Ｐゴシック" pitchFamily="34" charset="-128"/>
            </a:endParaRPr>
          </a:p>
          <a:p>
            <a:r>
              <a:rPr lang="es-ES" altLang="es-ES" sz="2400" dirty="0">
                <a:ea typeface="ＭＳ Ｐゴシック" pitchFamily="34" charset="-128"/>
              </a:rPr>
              <a:t>En congresos (sobre todo internacionales) </a:t>
            </a:r>
            <a:br>
              <a:rPr lang="es-ES" altLang="es-ES" sz="2400" dirty="0">
                <a:ea typeface="ＭＳ Ｐゴシック" pitchFamily="34" charset="-128"/>
              </a:rPr>
            </a:br>
            <a:r>
              <a:rPr lang="es-ES" altLang="es-ES" sz="2400" b="1" dirty="0">
                <a:ea typeface="ＭＳ Ｐゴシック" pitchFamily="34" charset="-128"/>
              </a:rPr>
              <a:t>repetir tu nombre y tu empresa</a:t>
            </a:r>
            <a:r>
              <a:rPr lang="es-ES" altLang="es-ES" sz="2400" dirty="0">
                <a:ea typeface="ＭＳ Ｐゴシック" pitchFamily="34" charset="-128"/>
              </a:rPr>
              <a:t> </a:t>
            </a:r>
            <a:br>
              <a:rPr lang="es-ES" altLang="es-ES" sz="2400" dirty="0">
                <a:ea typeface="ＭＳ Ｐゴシック" pitchFamily="34" charset="-128"/>
              </a:rPr>
            </a:br>
            <a:r>
              <a:rPr lang="es-ES" altLang="es-ES" sz="2400" dirty="0">
                <a:ea typeface="ＭＳ Ｐゴシック" pitchFamily="34" charset="-128"/>
              </a:rPr>
              <a:t>(el moderador seguramente lo pronuncie mal)</a:t>
            </a:r>
          </a:p>
        </p:txBody>
      </p:sp>
    </p:spTree>
    <p:extLst>
      <p:ext uri="{BB962C8B-B14F-4D97-AF65-F5344CB8AC3E}">
        <p14:creationId xmlns:p14="http://schemas.microsoft.com/office/powerpoint/2010/main" val="32753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Cómo terminar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800" dirty="0">
                <a:ea typeface="ＭＳ Ｐゴシック" pitchFamily="34" charset="-128"/>
              </a:rPr>
              <a:t>Malas opciones:</a:t>
            </a:r>
          </a:p>
          <a:p>
            <a:pPr lvl="1"/>
            <a:r>
              <a:rPr lang="es-ES" altLang="es-ES" sz="2400" dirty="0">
                <a:ea typeface="ＭＳ Ｐゴシック" pitchFamily="34" charset="-128"/>
              </a:rPr>
              <a:t>Silencio</a:t>
            </a:r>
          </a:p>
          <a:p>
            <a:pPr lvl="1"/>
            <a:r>
              <a:rPr lang="es-ES" altLang="es-ES" sz="2400" dirty="0">
                <a:ea typeface="ＭＳ Ｐゴシック" pitchFamily="34" charset="-128"/>
              </a:rPr>
              <a:t>“… Y ya”</a:t>
            </a:r>
          </a:p>
          <a:p>
            <a:endParaRPr lang="es-ES" altLang="es-ES" sz="2800" dirty="0">
              <a:ea typeface="ＭＳ Ｐゴシック" pitchFamily="34" charset="-128"/>
            </a:endParaRPr>
          </a:p>
          <a:p>
            <a:r>
              <a:rPr lang="es-ES" altLang="es-ES" sz="2800" dirty="0">
                <a:ea typeface="ＭＳ Ｐゴシック" pitchFamily="34" charset="-128"/>
              </a:rPr>
              <a:t>Buenas opciones:</a:t>
            </a:r>
          </a:p>
          <a:p>
            <a:pPr lvl="1"/>
            <a:r>
              <a:rPr lang="es-ES" altLang="es-ES" sz="2400" dirty="0">
                <a:ea typeface="ＭＳ Ｐゴシック" pitchFamily="34" charset="-128"/>
              </a:rPr>
              <a:t>“Gracias” o </a:t>
            </a:r>
            <a:r>
              <a:rPr lang="es-ES" altLang="es-ES" sz="2400" b="1" dirty="0">
                <a:ea typeface="ＭＳ Ｐゴシック" pitchFamily="34" charset="-128"/>
              </a:rPr>
              <a:t>“gracias por su atención”</a:t>
            </a:r>
          </a:p>
          <a:p>
            <a:pPr lvl="1"/>
            <a:r>
              <a:rPr lang="es-ES" altLang="es-ES" sz="2400" dirty="0">
                <a:ea typeface="ＭＳ Ｐゴシック" pitchFamily="34" charset="-128"/>
              </a:rPr>
              <a:t>Puede ir precedido, por ejemplo, de: </a:t>
            </a:r>
            <a:br>
              <a:rPr lang="es-ES" altLang="es-ES" sz="2400" dirty="0">
                <a:ea typeface="ＭＳ Ｐゴシック" pitchFamily="34" charset="-128"/>
              </a:rPr>
            </a:br>
            <a:r>
              <a:rPr lang="es-ES" altLang="es-ES" sz="2400" b="1" dirty="0">
                <a:ea typeface="ＭＳ Ｐゴシック" pitchFamily="34" charset="-128"/>
              </a:rPr>
              <a:t>“y con esto finaliza mi exposición”</a:t>
            </a:r>
          </a:p>
        </p:txBody>
      </p:sp>
    </p:spTree>
    <p:extLst>
      <p:ext uri="{BB962C8B-B14F-4D97-AF65-F5344CB8AC3E}">
        <p14:creationId xmlns:p14="http://schemas.microsoft.com/office/powerpoint/2010/main" val="10088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Las preguntas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3635896" y="1668016"/>
            <a:ext cx="5184576" cy="4209256"/>
          </a:xfrm>
        </p:spPr>
        <p:txBody>
          <a:bodyPr/>
          <a:lstStyle/>
          <a:p>
            <a:endParaRPr lang="es-ES" altLang="es-ES" sz="2800" dirty="0">
              <a:ea typeface="ＭＳ Ｐゴシック" pitchFamily="34" charset="-128"/>
            </a:endParaRPr>
          </a:p>
          <a:p>
            <a:r>
              <a:rPr lang="es-ES" altLang="es-ES" sz="2800" dirty="0">
                <a:ea typeface="ＭＳ Ｐゴシック" pitchFamily="34" charset="-128"/>
              </a:rPr>
              <a:t>¿Animo a que me pregunten o no?</a:t>
            </a:r>
          </a:p>
          <a:p>
            <a:endParaRPr lang="es-ES" altLang="es-ES" sz="2800" dirty="0">
              <a:ea typeface="ＭＳ Ｐゴシック" pitchFamily="34" charset="-128"/>
            </a:endParaRPr>
          </a:p>
          <a:p>
            <a:endParaRPr lang="es-ES" altLang="es-ES" sz="2800" dirty="0">
              <a:ea typeface="ＭＳ Ｐゴシック" pitchFamily="34" charset="-128"/>
            </a:endParaRPr>
          </a:p>
          <a:p>
            <a:r>
              <a:rPr lang="es-ES" altLang="es-ES" sz="2800" dirty="0">
                <a:ea typeface="ＭＳ Ｐゴシック" pitchFamily="34" charset="-128"/>
              </a:rPr>
              <a:t>¿Qué pasa si no sé responder una pregunta?</a:t>
            </a:r>
          </a:p>
        </p:txBody>
      </p:sp>
      <p:pic>
        <p:nvPicPr>
          <p:cNvPr id="3074" name="Picture 2" descr="https://farm3.staticflickr.com/2014/2326448445_254db07d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Cuestiones previas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400" dirty="0">
                <a:ea typeface="ＭＳ Ｐゴシック" pitchFamily="34" charset="-128"/>
              </a:rPr>
              <a:t>¿Cuál es el </a:t>
            </a:r>
            <a:r>
              <a:rPr lang="es-ES" altLang="es-ES" sz="2400" b="1" dirty="0">
                <a:ea typeface="ＭＳ Ｐゴシック" pitchFamily="34" charset="-128"/>
              </a:rPr>
              <a:t>objetivo</a:t>
            </a:r>
            <a:r>
              <a:rPr lang="es-ES" altLang="es-ES" sz="2400" dirty="0">
                <a:ea typeface="ＭＳ Ｐゴシック" pitchFamily="34" charset="-128"/>
              </a:rPr>
              <a:t> de la presentación?</a:t>
            </a:r>
          </a:p>
          <a:p>
            <a:endParaRPr lang="es-ES" altLang="es-ES" sz="2400" dirty="0">
              <a:ea typeface="ＭＳ Ｐゴシック" pitchFamily="34" charset="-128"/>
            </a:endParaRPr>
          </a:p>
          <a:p>
            <a:r>
              <a:rPr lang="es-ES" altLang="es-ES" sz="2400" dirty="0">
                <a:ea typeface="ＭＳ Ｐゴシック" pitchFamily="34" charset="-128"/>
              </a:rPr>
              <a:t>¿Quién será el </a:t>
            </a:r>
            <a:r>
              <a:rPr lang="es-ES" altLang="es-ES" sz="2400" b="1" dirty="0">
                <a:ea typeface="ＭＳ Ｐゴシック" pitchFamily="34" charset="-128"/>
              </a:rPr>
              <a:t>público</a:t>
            </a:r>
            <a:r>
              <a:rPr lang="es-ES" altLang="es-ES" sz="2400" dirty="0">
                <a:ea typeface="ＭＳ Ｐゴシック" pitchFamily="34" charset="-128"/>
              </a:rPr>
              <a:t>?</a:t>
            </a:r>
          </a:p>
          <a:p>
            <a:endParaRPr lang="es-ES" altLang="es-ES" sz="2400" dirty="0">
              <a:ea typeface="ＭＳ Ｐゴシック" pitchFamily="34" charset="-128"/>
            </a:endParaRPr>
          </a:p>
          <a:p>
            <a:r>
              <a:rPr lang="es-ES" altLang="es-ES" sz="2400" dirty="0">
                <a:ea typeface="ＭＳ Ｐゴシック" pitchFamily="34" charset="-128"/>
              </a:rPr>
              <a:t>¿De cuánto </a:t>
            </a:r>
            <a:r>
              <a:rPr lang="es-ES" altLang="es-ES" sz="2400" b="1" dirty="0">
                <a:ea typeface="ＭＳ Ｐゴシック" pitchFamily="34" charset="-128"/>
              </a:rPr>
              <a:t>tiempo</a:t>
            </a:r>
            <a:r>
              <a:rPr lang="es-ES" altLang="es-ES" sz="2400" dirty="0">
                <a:ea typeface="ＭＳ Ｐゴシック" pitchFamily="34" charset="-128"/>
              </a:rPr>
              <a:t> se dispone para exponer?</a:t>
            </a:r>
          </a:p>
          <a:p>
            <a:endParaRPr lang="es-ES" altLang="es-ES" sz="2400" dirty="0">
              <a:ea typeface="ＭＳ Ｐゴシック" pitchFamily="34" charset="-128"/>
            </a:endParaRPr>
          </a:p>
          <a:p>
            <a:r>
              <a:rPr lang="es-ES" altLang="es-ES" sz="2400" dirty="0">
                <a:ea typeface="ＭＳ Ｐゴシック" pitchFamily="34" charset="-128"/>
              </a:rPr>
              <a:t>¿</a:t>
            </a:r>
            <a:r>
              <a:rPr lang="es-ES" altLang="es-ES" sz="2400" b="1" dirty="0">
                <a:ea typeface="ＭＳ Ｐゴシック" pitchFamily="34" charset="-128"/>
              </a:rPr>
              <a:t>Dónde</a:t>
            </a:r>
            <a:r>
              <a:rPr lang="es-ES" altLang="es-ES" sz="2400" dirty="0">
                <a:ea typeface="ＭＳ Ｐゴシック" pitchFamily="34" charset="-128"/>
              </a:rPr>
              <a:t> se va a hacer la presentación</a:t>
            </a:r>
            <a:br>
              <a:rPr lang="es-ES" altLang="es-ES" sz="2400" dirty="0">
                <a:ea typeface="ＭＳ Ｐゴシック" pitchFamily="34" charset="-128"/>
              </a:rPr>
            </a:br>
            <a:r>
              <a:rPr lang="es-ES" altLang="es-ES" sz="2400" dirty="0">
                <a:ea typeface="ＭＳ Ｐゴシック" pitchFamily="34" charset="-128"/>
              </a:rPr>
              <a:t>y </a:t>
            </a:r>
            <a:r>
              <a:rPr lang="es-ES" altLang="es-ES" sz="2400" b="1" dirty="0">
                <a:ea typeface="ＭＳ Ｐゴシック" pitchFamily="34" charset="-128"/>
              </a:rPr>
              <a:t>cómo</a:t>
            </a:r>
            <a:r>
              <a:rPr lang="es-ES" altLang="es-ES" sz="2400" dirty="0">
                <a:ea typeface="ＭＳ Ｐゴシック" pitchFamily="34" charset="-128"/>
              </a:rPr>
              <a:t> se hará formalmente?</a:t>
            </a:r>
          </a:p>
          <a:p>
            <a:endParaRPr lang="es-ES" altLang="es-ES" sz="2400" dirty="0">
              <a:ea typeface="ＭＳ Ｐゴシック" pitchFamily="34" charset="-128"/>
            </a:endParaRPr>
          </a:p>
          <a:p>
            <a:r>
              <a:rPr lang="es-ES" altLang="es-ES" sz="2400" dirty="0">
                <a:ea typeface="ＭＳ Ｐゴシック" pitchFamily="34" charset="-128"/>
              </a:rPr>
              <a:t>¿Vamos a dar (o existe) </a:t>
            </a:r>
            <a:r>
              <a:rPr lang="es-ES" altLang="es-ES" sz="2400" b="1" dirty="0">
                <a:ea typeface="ＭＳ Ｐゴシック" pitchFamily="34" charset="-128"/>
              </a:rPr>
              <a:t>documentación adicional</a:t>
            </a:r>
            <a:br>
              <a:rPr lang="es-ES" altLang="es-ES" sz="2400" b="1" dirty="0">
                <a:ea typeface="ＭＳ Ｐゴシック" pitchFamily="34" charset="-128"/>
              </a:rPr>
            </a:br>
            <a:r>
              <a:rPr lang="es-ES" altLang="es-ES" sz="2400" dirty="0">
                <a:ea typeface="ＭＳ Ｐゴシック" pitchFamily="34" charset="-128"/>
              </a:rPr>
              <a:t>sobre la presentación?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ea typeface="ＭＳ Ｐゴシック" pitchFamily="34" charset="-128"/>
              </a:rPr>
              <a:t>Tres ideas más para terminar</a:t>
            </a:r>
          </a:p>
        </p:txBody>
      </p:sp>
    </p:spTree>
    <p:extLst>
      <p:ext uri="{BB962C8B-B14F-4D97-AF65-F5344CB8AC3E}">
        <p14:creationId xmlns:p14="http://schemas.microsoft.com/office/powerpoint/2010/main" val="1081965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Toma precauciones…</a:t>
            </a:r>
          </a:p>
        </p:txBody>
      </p:sp>
      <p:pic>
        <p:nvPicPr>
          <p:cNvPr id="64514" name="Picture 2" descr="https://farm7.staticflickr.com/6158/6218494216_c87371df0a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412776"/>
            <a:ext cx="6696744" cy="50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48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Puedes saltarte las reglas</a:t>
            </a:r>
          </a:p>
        </p:txBody>
      </p:sp>
      <p:pic>
        <p:nvPicPr>
          <p:cNvPr id="63490" name="Picture 2" descr="https://farm4.staticflickr.com/3768/9431544617_e2e929803a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8777"/>
            <a:ext cx="7200800" cy="49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57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Y sobre todo…</a:t>
            </a:r>
          </a:p>
        </p:txBody>
      </p:sp>
      <p:pic>
        <p:nvPicPr>
          <p:cNvPr id="4102" name="Picture 6" descr="https://farm7.staticflickr.com/6077/6068788877_151139b26f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28" y="1556791"/>
            <a:ext cx="7115944" cy="474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4437112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>
                <a:solidFill>
                  <a:schemeClr val="bg1"/>
                </a:solidFill>
                <a:latin typeface="Freestyle Script" panose="030804020302050B0404" pitchFamily="66" charset="0"/>
              </a:rPr>
              <a:t>Tranquilidad</a:t>
            </a:r>
            <a:endParaRPr lang="es-ES" sz="48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62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521148"/>
            <a:ext cx="7416824" cy="49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15616" y="4329678"/>
            <a:ext cx="489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solidFill>
                  <a:schemeClr val="bg1"/>
                </a:solidFill>
                <a:latin typeface="Freestyle Script" panose="030804020302050B0404" pitchFamily="66" charset="0"/>
              </a:rPr>
              <a:t>¡Suerte con</a:t>
            </a:r>
            <a:br>
              <a:rPr lang="es-ES" sz="6600" dirty="0">
                <a:solidFill>
                  <a:schemeClr val="bg1"/>
                </a:solidFill>
                <a:latin typeface="Freestyle Script" panose="030804020302050B0404" pitchFamily="66" charset="0"/>
              </a:rPr>
            </a:br>
            <a:r>
              <a:rPr lang="es-ES" sz="6600" dirty="0">
                <a:solidFill>
                  <a:schemeClr val="bg1"/>
                </a:solidFill>
                <a:latin typeface="Freestyle Script" panose="030804020302050B0404" pitchFamily="66" charset="0"/>
              </a:rPr>
              <a:t>tus presentaciones!</a:t>
            </a:r>
            <a:endParaRPr lang="es-ES" sz="32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64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ea typeface="ＭＳ Ｐゴシック" pitchFamily="34" charset="-128"/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2883839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Cómo citar este documento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100064"/>
            <a:ext cx="7270576" cy="1760984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/>
              <a:t>I. de Miguel, “</a:t>
            </a:r>
            <a:r>
              <a:rPr lang="es-ES" sz="2400" i="1" dirty="0"/>
              <a:t>¿Cómo hacer una presentación oral</a:t>
            </a:r>
            <a:br>
              <a:rPr lang="es-ES" sz="2400" i="1" dirty="0"/>
            </a:br>
            <a:r>
              <a:rPr lang="es-ES" sz="2400" i="1" dirty="0"/>
              <a:t>de contenido técnico? (Una visión personal</a:t>
            </a:r>
            <a:r>
              <a:rPr lang="es-ES" sz="2400" i="1"/>
              <a:t>)</a:t>
            </a:r>
            <a:r>
              <a:rPr lang="es-ES" sz="2400"/>
              <a:t>”, v1.3, 11/01/18, </a:t>
            </a:r>
            <a:r>
              <a:rPr lang="es-ES" sz="2400" dirty="0"/>
              <a:t>Universidad de Valladolid</a:t>
            </a:r>
            <a:r>
              <a:rPr lang="es-ES" sz="2400"/>
              <a:t>, 2018, </a:t>
            </a:r>
            <a:r>
              <a:rPr lang="es-ES" sz="2400" dirty="0">
                <a:hlinkClick r:id="rId2"/>
              </a:rPr>
              <a:t>http://orientatelecos.blogspot.com</a:t>
            </a:r>
            <a:r>
              <a:rPr lang="es-ES" sz="2400" dirty="0"/>
              <a:t> </a:t>
            </a:r>
          </a:p>
          <a:p>
            <a:endParaRPr lang="es-E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0862"/>
            <a:ext cx="1837167" cy="6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80775" y="4644425"/>
            <a:ext cx="5867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/>
              <a:t>Esta obra está bajo una </a:t>
            </a:r>
            <a:r>
              <a:rPr lang="es-ES" sz="1600" i="1" dirty="0">
                <a:hlinkClick r:id="rId4"/>
              </a:rPr>
              <a:t>licencia de </a:t>
            </a:r>
            <a:r>
              <a:rPr lang="es-ES" sz="1600" i="1" dirty="0" err="1">
                <a:hlinkClick r:id="rId4"/>
              </a:rPr>
              <a:t>Creative</a:t>
            </a:r>
            <a:r>
              <a:rPr lang="es-ES" sz="1600" i="1" dirty="0">
                <a:hlinkClick r:id="rId4"/>
              </a:rPr>
              <a:t> </a:t>
            </a:r>
            <a:r>
              <a:rPr lang="es-ES" sz="1600" i="1" dirty="0" err="1">
                <a:hlinkClick r:id="rId4"/>
              </a:rPr>
              <a:t>Commons</a:t>
            </a:r>
            <a:r>
              <a:rPr lang="es-ES" sz="1600" i="1" dirty="0">
                <a:hlinkClick r:id="rId4"/>
              </a:rPr>
              <a:t> Reconocimiento-</a:t>
            </a:r>
            <a:r>
              <a:rPr lang="es-ES" sz="1600" i="1" dirty="0" err="1">
                <a:hlinkClick r:id="rId4"/>
              </a:rPr>
              <a:t>NoComercial</a:t>
            </a:r>
            <a:r>
              <a:rPr lang="es-ES" sz="1600" i="1" dirty="0">
                <a:hlinkClick r:id="rId4"/>
              </a:rPr>
              <a:t>-</a:t>
            </a:r>
            <a:r>
              <a:rPr lang="es-ES" sz="1600" i="1" dirty="0" err="1">
                <a:hlinkClick r:id="rId4"/>
              </a:rPr>
              <a:t>CompartirIgual</a:t>
            </a:r>
            <a:r>
              <a:rPr lang="es-ES" sz="1600" i="1" dirty="0">
                <a:hlinkClick r:id="rId4"/>
              </a:rPr>
              <a:t> 4.0 Internacional</a:t>
            </a:r>
            <a:endParaRPr lang="es-ES" sz="1600" i="1" dirty="0"/>
          </a:p>
        </p:txBody>
      </p:sp>
    </p:spTree>
    <p:extLst>
      <p:ext uri="{BB962C8B-B14F-4D97-AF65-F5344CB8AC3E}">
        <p14:creationId xmlns:p14="http://schemas.microsoft.com/office/powerpoint/2010/main" val="1719537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Fotografías empleadas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050" b="1" dirty="0"/>
              <a:t>Transparencia 1: </a:t>
            </a:r>
            <a:r>
              <a:rPr lang="es-ES" sz="1050" dirty="0"/>
              <a:t>Fotografía tomada por David Sánchez (Reunión del proyecto Europeo CHRON)</a:t>
            </a:r>
          </a:p>
          <a:p>
            <a:pPr marL="0" indent="0">
              <a:buNone/>
            </a:pPr>
            <a:r>
              <a:rPr lang="es-ES" sz="1050" b="1" dirty="0"/>
              <a:t>Transparencia 2: </a:t>
            </a:r>
            <a:r>
              <a:rPr lang="es-ES" sz="1050" dirty="0"/>
              <a:t>Fotografías de </a:t>
            </a:r>
            <a:r>
              <a:rPr lang="es-ES" sz="1050" i="1" dirty="0"/>
              <a:t>TED </a:t>
            </a:r>
            <a:r>
              <a:rPr lang="es-ES" sz="1050" i="1" dirty="0" err="1"/>
              <a:t>Conference</a:t>
            </a:r>
            <a:r>
              <a:rPr lang="es-ES" sz="1050" dirty="0"/>
              <a:t>, respectivamente: </a:t>
            </a:r>
            <a:r>
              <a:rPr lang="es-ES" sz="1050" dirty="0">
                <a:hlinkClick r:id="rId2"/>
              </a:rPr>
              <a:t>https://www.flickr.com/photos/tedconference/13227871545/in/set-72157642507778485</a:t>
            </a:r>
            <a:endParaRPr lang="es-ES" sz="1050" dirty="0"/>
          </a:p>
          <a:p>
            <a:pPr marL="0" indent="0">
              <a:buNone/>
            </a:pPr>
            <a:r>
              <a:rPr lang="es-ES" sz="1050" dirty="0">
                <a:hlinkClick r:id="rId3"/>
              </a:rPr>
              <a:t>https://www.flickr.com/photos/tedconference/15321411908/in/set-72157648589532996</a:t>
            </a:r>
            <a:endParaRPr lang="es-ES" sz="1050" dirty="0"/>
          </a:p>
          <a:p>
            <a:pPr marL="0" indent="0">
              <a:buNone/>
            </a:pPr>
            <a:r>
              <a:rPr lang="es-ES" sz="1050" b="1" dirty="0"/>
              <a:t>Transparencia 3: </a:t>
            </a:r>
            <a:r>
              <a:rPr lang="es-ES" sz="1050" dirty="0"/>
              <a:t>Fotografía de </a:t>
            </a:r>
            <a:r>
              <a:rPr lang="es-ES" sz="1050" i="1" dirty="0"/>
              <a:t>TED </a:t>
            </a:r>
            <a:r>
              <a:rPr lang="es-ES" sz="1050" i="1" dirty="0" err="1"/>
              <a:t>Conference</a:t>
            </a:r>
            <a:r>
              <a:rPr lang="es-ES" sz="1050" dirty="0"/>
              <a:t>: </a:t>
            </a:r>
            <a:r>
              <a:rPr lang="es-ES" sz="1050" dirty="0">
                <a:hlinkClick r:id="rId2"/>
              </a:rPr>
              <a:t>https://www.flickr.com/photos/tedconference/13227871545/in/set-72157642507778485</a:t>
            </a:r>
            <a:endParaRPr lang="es-ES" sz="1050" dirty="0"/>
          </a:p>
          <a:p>
            <a:pPr marL="0" indent="0">
              <a:buNone/>
            </a:pPr>
            <a:r>
              <a:rPr lang="es-ES" sz="1050" b="1" dirty="0"/>
              <a:t>Transparencia 5: </a:t>
            </a:r>
            <a:r>
              <a:rPr lang="es-ES" sz="1050" dirty="0"/>
              <a:t>Fotografía tomada por </a:t>
            </a:r>
            <a:r>
              <a:rPr lang="es-ES" sz="1050" dirty="0" err="1"/>
              <a:t>Roland</a:t>
            </a:r>
            <a:r>
              <a:rPr lang="es-ES" sz="1050" dirty="0"/>
              <a:t> </a:t>
            </a:r>
            <a:r>
              <a:rPr lang="es-ES" sz="1050" dirty="0" err="1"/>
              <a:t>O’Daniel</a:t>
            </a:r>
            <a:r>
              <a:rPr lang="es-ES" sz="1050" dirty="0"/>
              <a:t>: </a:t>
            </a:r>
            <a:r>
              <a:rPr lang="es-ES" sz="1050" dirty="0">
                <a:hlinkClick r:id="rId4"/>
              </a:rPr>
              <a:t>https://www.flickr.com/photos/13644457@N00/5321531740/</a:t>
            </a:r>
            <a:endParaRPr lang="es-ES" sz="1050" dirty="0"/>
          </a:p>
          <a:p>
            <a:pPr marL="0" indent="0">
              <a:buNone/>
            </a:pPr>
            <a:r>
              <a:rPr lang="es-ES" sz="1050" b="1" dirty="0"/>
              <a:t>Transparencia 6: </a:t>
            </a:r>
            <a:br>
              <a:rPr lang="es-ES" sz="1050" b="1" dirty="0"/>
            </a:br>
            <a:r>
              <a:rPr lang="es-ES" sz="1050" dirty="0"/>
              <a:t>Primera imagen realizada por Chris Potter, </a:t>
            </a:r>
            <a:r>
              <a:rPr lang="es-ES" sz="1050" dirty="0">
                <a:hlinkClick r:id="rId5"/>
              </a:rPr>
              <a:t>https://www.flickr.com/photos/86530412@N02/8233288287</a:t>
            </a:r>
            <a:endParaRPr lang="es-ES" sz="1050" dirty="0"/>
          </a:p>
          <a:p>
            <a:pPr marL="0" indent="0">
              <a:buNone/>
            </a:pPr>
            <a:r>
              <a:rPr lang="es-ES" sz="1050" dirty="0"/>
              <a:t>Segunda imagen realizada por </a:t>
            </a:r>
            <a:r>
              <a:rPr lang="es-ES" sz="1050" dirty="0" err="1"/>
              <a:t>Jegi</a:t>
            </a:r>
            <a:r>
              <a:rPr lang="es-ES" sz="1050" dirty="0"/>
              <a:t>, </a:t>
            </a:r>
            <a:r>
              <a:rPr lang="es-ES" sz="1050" dirty="0">
                <a:hlinkClick r:id="rId6"/>
              </a:rPr>
              <a:t>https://www.flickr.com/photos/92501682@N00/5067471752</a:t>
            </a:r>
            <a:endParaRPr lang="es-ES" sz="1050" dirty="0"/>
          </a:p>
          <a:p>
            <a:pPr marL="0" indent="0">
              <a:buNone/>
            </a:pPr>
            <a:r>
              <a:rPr lang="es-ES" sz="1050" b="1" dirty="0"/>
              <a:t>Transparencia 32: </a:t>
            </a:r>
            <a:r>
              <a:rPr lang="pt-BR" sz="1050" dirty="0"/>
              <a:t>Captura de vídeo realizada por </a:t>
            </a:r>
            <a:r>
              <a:rPr lang="pt-BR" sz="1050" dirty="0" err="1"/>
              <a:t>Ignacio</a:t>
            </a:r>
            <a:r>
              <a:rPr lang="pt-BR" sz="1050" dirty="0"/>
              <a:t> de Miguel.</a:t>
            </a:r>
          </a:p>
          <a:p>
            <a:pPr marL="0" indent="0">
              <a:buNone/>
            </a:pPr>
            <a:r>
              <a:rPr lang="es-ES" sz="1050" b="1" dirty="0"/>
              <a:t>Transparencia 33: </a:t>
            </a:r>
            <a:r>
              <a:rPr lang="es-ES" sz="1050" dirty="0"/>
              <a:t>Fotografía de </a:t>
            </a:r>
            <a:r>
              <a:rPr lang="es-ES" sz="1050" i="1" dirty="0"/>
              <a:t>TED </a:t>
            </a:r>
            <a:r>
              <a:rPr lang="es-ES" sz="1050" i="1" dirty="0" err="1"/>
              <a:t>Conference</a:t>
            </a:r>
            <a:r>
              <a:rPr lang="es-ES" sz="1050" dirty="0"/>
              <a:t>: </a:t>
            </a:r>
            <a:r>
              <a:rPr lang="es-ES" sz="1050" dirty="0">
                <a:hlinkClick r:id="rId3"/>
              </a:rPr>
              <a:t>https://www.flickr.com/photos/tedconference/15321411908/in/set-72157648589532996</a:t>
            </a:r>
            <a:endParaRPr lang="es-ES" sz="1050" b="1" dirty="0"/>
          </a:p>
          <a:p>
            <a:pPr marL="0" indent="0">
              <a:buNone/>
            </a:pPr>
            <a:r>
              <a:rPr lang="es-ES" sz="1050" b="1" dirty="0"/>
              <a:t>Transparencia 34:</a:t>
            </a:r>
            <a:r>
              <a:rPr lang="es-ES" sz="1050" dirty="0"/>
              <a:t> Fotografía de la izquierda tomada por </a:t>
            </a:r>
            <a:r>
              <a:rPr lang="es-ES" sz="1050" dirty="0" err="1"/>
              <a:t>Kris</a:t>
            </a:r>
            <a:r>
              <a:rPr lang="es-ES" sz="1050" dirty="0"/>
              <a:t> </a:t>
            </a:r>
            <a:r>
              <a:rPr lang="es-ES" sz="1050" dirty="0" err="1"/>
              <a:t>Krüg</a:t>
            </a:r>
            <a:r>
              <a:rPr lang="es-ES" sz="1050" dirty="0"/>
              <a:t>, </a:t>
            </a:r>
            <a:r>
              <a:rPr lang="es-ES" sz="1050" dirty="0">
                <a:hlinkClick r:id="rId7"/>
              </a:rPr>
              <a:t>http://www.flickr.com/photos/kk/4041045946/in/set-72157622654464380</a:t>
            </a:r>
            <a:endParaRPr lang="es-ES" sz="1050" dirty="0"/>
          </a:p>
          <a:p>
            <a:pPr marL="0" indent="0">
              <a:buNone/>
            </a:pPr>
            <a:r>
              <a:rPr lang="es-ES" sz="1050" dirty="0"/>
              <a:t>Fotografía de la derecha (recortada) tomada por Michael </a:t>
            </a:r>
            <a:r>
              <a:rPr lang="es-ES" sz="1050" dirty="0" err="1"/>
              <a:t>Coghlan</a:t>
            </a:r>
            <a:r>
              <a:rPr lang="es-ES" sz="1050" dirty="0"/>
              <a:t>, </a:t>
            </a:r>
            <a:r>
              <a:rPr lang="es-ES" sz="1050" dirty="0">
                <a:hlinkClick r:id="rId8"/>
              </a:rPr>
              <a:t>https://www.flickr.com/photos/mikecogh/4626514325/in/photostream/</a:t>
            </a:r>
            <a:endParaRPr lang="es-ES" sz="1050" dirty="0"/>
          </a:p>
          <a:p>
            <a:pPr marL="0" indent="0">
              <a:buNone/>
            </a:pPr>
            <a:r>
              <a:rPr lang="es-ES" sz="1050" b="1" dirty="0"/>
              <a:t>Transparencia 35:</a:t>
            </a:r>
            <a:r>
              <a:rPr lang="es-ES" sz="1050" dirty="0"/>
              <a:t> Fotografía de </a:t>
            </a:r>
            <a:r>
              <a:rPr lang="es-ES" sz="1050" i="1" dirty="0"/>
              <a:t>TED </a:t>
            </a:r>
            <a:r>
              <a:rPr lang="es-ES" sz="1050" i="1" dirty="0" err="1"/>
              <a:t>Conference</a:t>
            </a:r>
            <a:r>
              <a:rPr lang="es-ES" sz="1050" dirty="0"/>
              <a:t>: </a:t>
            </a:r>
            <a:r>
              <a:rPr lang="es-ES" sz="1050" dirty="0">
                <a:hlinkClick r:id="rId9"/>
              </a:rPr>
              <a:t>https://www.flickr.com/photos/tedconference/13338713264/in/set-72157642752256543</a:t>
            </a:r>
            <a:endParaRPr lang="es-ES" sz="1050" dirty="0"/>
          </a:p>
          <a:p>
            <a:pPr marL="0" indent="0">
              <a:buNone/>
            </a:pPr>
            <a:r>
              <a:rPr lang="es-ES" sz="1050" b="1" dirty="0"/>
              <a:t>Transparencia 38:</a:t>
            </a:r>
            <a:r>
              <a:rPr lang="es-ES" sz="1050" dirty="0"/>
              <a:t> </a:t>
            </a:r>
            <a:r>
              <a:rPr lang="nb-NO" sz="1050" dirty="0"/>
              <a:t>Fotografía de Sean Dreilinger, </a:t>
            </a:r>
            <a:r>
              <a:rPr lang="nb-NO" sz="1050" dirty="0">
                <a:hlinkClick r:id="rId10"/>
              </a:rPr>
              <a:t>https://www.flickr.com/photos/seandreilinger/2326448445</a:t>
            </a:r>
            <a:endParaRPr lang="nb-NO" sz="1050" b="1" dirty="0"/>
          </a:p>
          <a:p>
            <a:pPr marL="0" indent="0">
              <a:buNone/>
            </a:pPr>
            <a:r>
              <a:rPr lang="es-ES" sz="1050" b="1" dirty="0"/>
              <a:t>Transparencia 40:</a:t>
            </a:r>
            <a:r>
              <a:rPr lang="es-ES" sz="1050" dirty="0"/>
              <a:t> Fotografía tomada por Stefano F, </a:t>
            </a:r>
            <a:r>
              <a:rPr lang="es-ES" sz="1050" dirty="0">
                <a:hlinkClick r:id="rId11"/>
              </a:rPr>
              <a:t>https://www.flickr.com/photos/stefof/6218494216</a:t>
            </a:r>
            <a:endParaRPr lang="es-ES" sz="1050" dirty="0"/>
          </a:p>
          <a:p>
            <a:pPr marL="0" indent="0">
              <a:buNone/>
            </a:pPr>
            <a:r>
              <a:rPr lang="es-ES" sz="1050" b="1" dirty="0"/>
              <a:t>Transparencia 41:</a:t>
            </a:r>
            <a:r>
              <a:rPr lang="es-ES" sz="1050" dirty="0"/>
              <a:t> Fotografía tomada por Carl Jones: </a:t>
            </a:r>
            <a:r>
              <a:rPr lang="es-ES" sz="1050" dirty="0">
                <a:hlinkClick r:id="rId12"/>
              </a:rPr>
              <a:t>https://www.flickr.com/photos/_belial/551399468/</a:t>
            </a:r>
            <a:endParaRPr lang="es-ES" sz="1050" dirty="0"/>
          </a:p>
          <a:p>
            <a:pPr marL="0" indent="0">
              <a:buNone/>
            </a:pPr>
            <a:r>
              <a:rPr lang="es-ES" sz="1050" b="1" dirty="0"/>
              <a:t>Transparencia 42:</a:t>
            </a:r>
            <a:r>
              <a:rPr lang="es-ES" sz="1050" dirty="0"/>
              <a:t> Fotografía del fondo tomada por </a:t>
            </a:r>
            <a:r>
              <a:rPr lang="es-ES" sz="1050" dirty="0" err="1"/>
              <a:t>Eleder</a:t>
            </a:r>
            <a:r>
              <a:rPr lang="es-ES" sz="1050" dirty="0"/>
              <a:t> Jiménez, </a:t>
            </a:r>
            <a:r>
              <a:rPr lang="es-ES" sz="1050" dirty="0">
                <a:hlinkClick r:id="rId13"/>
              </a:rPr>
              <a:t>https://www.flickr.com/photos/elederjimenez/6068788877</a:t>
            </a:r>
            <a:endParaRPr lang="es-ES" sz="1050" dirty="0"/>
          </a:p>
          <a:p>
            <a:pPr marL="0" indent="0">
              <a:buNone/>
            </a:pPr>
            <a:r>
              <a:rPr lang="es-ES" sz="1050" b="1" dirty="0"/>
              <a:t>Transparencia 43:</a:t>
            </a:r>
            <a:r>
              <a:rPr lang="es-ES" sz="1050" dirty="0"/>
              <a:t> Fotografía del fondo tomada por J.D. </a:t>
            </a:r>
            <a:r>
              <a:rPr lang="es-ES" sz="1050" dirty="0" err="1"/>
              <a:t>Hancock</a:t>
            </a:r>
            <a:r>
              <a:rPr lang="es-ES" sz="1050" dirty="0"/>
              <a:t>, </a:t>
            </a:r>
            <a:r>
              <a:rPr lang="es-ES" sz="1050" dirty="0">
                <a:hlinkClick r:id="rId14"/>
              </a:rPr>
              <a:t>https://www.flickr.com/photos/jdhancock/7175331883</a:t>
            </a:r>
            <a:endParaRPr lang="es-ES" sz="1050" dirty="0"/>
          </a:p>
          <a:p>
            <a:pPr marL="0" indent="0">
              <a:buNone/>
            </a:pPr>
            <a:endParaRPr lang="es-ES" sz="1050" dirty="0"/>
          </a:p>
          <a:p>
            <a:pPr marL="0" indent="0">
              <a:buNone/>
            </a:pPr>
            <a:endParaRPr lang="es-ES" sz="1050" dirty="0"/>
          </a:p>
          <a:p>
            <a:pPr marL="0" indent="0">
              <a:buNone/>
            </a:pPr>
            <a:endParaRPr lang="es-ES" sz="1050" dirty="0"/>
          </a:p>
          <a:p>
            <a:pPr marL="0" indent="0">
              <a:buNone/>
            </a:pPr>
            <a:endParaRPr lang="es-ES" sz="1050" dirty="0"/>
          </a:p>
          <a:p>
            <a:pPr marL="0" indent="0">
              <a:buNone/>
            </a:pPr>
            <a:endParaRPr lang="nb-NO" sz="1050" dirty="0"/>
          </a:p>
          <a:p>
            <a:pPr marL="0" indent="0">
              <a:buNone/>
            </a:pPr>
            <a:endParaRPr lang="es-ES" sz="1050" dirty="0"/>
          </a:p>
          <a:p>
            <a:pPr marL="0" indent="0">
              <a:buNone/>
            </a:pPr>
            <a:endParaRPr lang="es-ES" sz="1050" dirty="0"/>
          </a:p>
          <a:p>
            <a:pPr marL="0" indent="0">
              <a:buNone/>
            </a:pPr>
            <a:endParaRPr lang="es-ES" sz="1050" dirty="0"/>
          </a:p>
          <a:p>
            <a:pPr marL="0" indent="0">
              <a:buNone/>
            </a:pPr>
            <a:endParaRPr lang="es-ES" sz="1050" dirty="0"/>
          </a:p>
          <a:p>
            <a:pPr marL="0" indent="0">
              <a:buNone/>
            </a:pPr>
            <a:endParaRPr lang="es-ES" sz="1050" dirty="0"/>
          </a:p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6557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Haz un esquema </a:t>
            </a:r>
            <a:br>
              <a:rPr lang="es-ES" dirty="0"/>
            </a:br>
            <a:r>
              <a:rPr lang="es-ES" dirty="0"/>
              <a:t>o boceto en papel</a:t>
            </a:r>
          </a:p>
        </p:txBody>
      </p:sp>
      <p:pic>
        <p:nvPicPr>
          <p:cNvPr id="7171" name="Picture 2" descr="http://4.bp.blogspot.com/-hvYfRCS5rgU/T0pcnXPnmiI/AAAAAAAAGUY/K0lNtvrEDFg/s1600/storybo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7564"/>
            <a:ext cx="5616624" cy="434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5940152" y="3082727"/>
            <a:ext cx="3024336" cy="1426393"/>
          </a:xfrm>
          <a:prstGeom prst="roundRect">
            <a:avLst>
              <a:gd name="adj" fmla="val 16667"/>
            </a:avLst>
          </a:prstGeom>
          <a:solidFill>
            <a:srgbClr val="FAE0CA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4000"/>
              </a:lnSpc>
              <a:spcBef>
                <a:spcPts val="0"/>
              </a:spcBef>
              <a:buNone/>
            </a:pPr>
            <a:r>
              <a:rPr lang="es-ES" sz="2400" b="1" dirty="0"/>
              <a:t>Una transparencia</a:t>
            </a:r>
            <a:br>
              <a:rPr lang="es-ES" sz="2400" b="1" dirty="0"/>
            </a:br>
            <a:r>
              <a:rPr lang="es-ES" sz="2400" b="1" dirty="0"/>
              <a:t>por cada minuto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Dos ideas clave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067944" y="1524000"/>
            <a:ext cx="4608512" cy="4419600"/>
          </a:xfrm>
        </p:spPr>
        <p:txBody>
          <a:bodyPr/>
          <a:lstStyle/>
          <a:p>
            <a:endParaRPr lang="es-ES" altLang="es-ES" dirty="0">
              <a:ea typeface="ＭＳ Ｐゴシック" pitchFamily="34" charset="-128"/>
            </a:endParaRPr>
          </a:p>
          <a:p>
            <a:r>
              <a:rPr lang="es-ES" altLang="es-ES" b="1" dirty="0">
                <a:ea typeface="ＭＳ Ｐゴシック" pitchFamily="34" charset="-128"/>
              </a:rPr>
              <a:t>Sintetizar</a:t>
            </a:r>
          </a:p>
          <a:p>
            <a:endParaRPr lang="es-ES" altLang="es-ES" dirty="0">
              <a:ea typeface="ＭＳ Ｐゴシック" pitchFamily="34" charset="-128"/>
            </a:endParaRPr>
          </a:p>
          <a:p>
            <a:endParaRPr lang="es-ES" altLang="es-ES" dirty="0">
              <a:ea typeface="ＭＳ Ｐゴシック" pitchFamily="34" charset="-128"/>
            </a:endParaRPr>
          </a:p>
          <a:p>
            <a:endParaRPr lang="es-ES" altLang="es-ES" dirty="0">
              <a:ea typeface="ＭＳ Ｐゴシック" pitchFamily="34" charset="-128"/>
            </a:endParaRPr>
          </a:p>
          <a:p>
            <a:r>
              <a:rPr lang="es-ES" altLang="es-ES" dirty="0">
                <a:ea typeface="ＭＳ Ｐゴシック" pitchFamily="34" charset="-128"/>
              </a:rPr>
              <a:t>El principio </a:t>
            </a:r>
            <a:r>
              <a:rPr lang="es-ES" altLang="es-ES" b="1" dirty="0">
                <a:ea typeface="ＭＳ Ｐゴシック" pitchFamily="34" charset="-128"/>
              </a:rPr>
              <a:t>KISS</a:t>
            </a:r>
            <a:r>
              <a:rPr lang="es-ES" altLang="es-ES" dirty="0">
                <a:ea typeface="ＭＳ Ｐゴシック" pitchFamily="34" charset="-128"/>
              </a:rPr>
              <a:t> </a:t>
            </a:r>
            <a:r>
              <a:rPr lang="es-ES" altLang="es-ES" sz="2800" dirty="0">
                <a:ea typeface="ＭＳ Ｐゴシック" pitchFamily="34" charset="-128"/>
              </a:rPr>
              <a:t>(</a:t>
            </a:r>
            <a:r>
              <a:rPr lang="es-ES" altLang="es-ES" sz="2800" i="1" dirty="0" err="1">
                <a:ea typeface="ＭＳ Ｐゴシック" pitchFamily="34" charset="-128"/>
              </a:rPr>
              <a:t>Keep</a:t>
            </a:r>
            <a:r>
              <a:rPr lang="es-ES" altLang="es-ES" sz="2800" i="1" dirty="0">
                <a:ea typeface="ＭＳ Ｐゴシック" pitchFamily="34" charset="-128"/>
              </a:rPr>
              <a:t> </a:t>
            </a:r>
            <a:r>
              <a:rPr lang="es-ES" altLang="es-ES" sz="2800" i="1" dirty="0" err="1">
                <a:ea typeface="ＭＳ Ｐゴシック" pitchFamily="34" charset="-128"/>
              </a:rPr>
              <a:t>It</a:t>
            </a:r>
            <a:r>
              <a:rPr lang="es-ES" altLang="es-ES" sz="2800" i="1" dirty="0">
                <a:ea typeface="ＭＳ Ｐゴシック" pitchFamily="34" charset="-128"/>
              </a:rPr>
              <a:t> Simple, </a:t>
            </a:r>
            <a:r>
              <a:rPr lang="es-ES" altLang="es-ES" sz="2800" i="1" dirty="0" err="1">
                <a:ea typeface="ＭＳ Ｐゴシック" pitchFamily="34" charset="-128"/>
              </a:rPr>
              <a:t>Stupid</a:t>
            </a:r>
            <a:r>
              <a:rPr lang="es-ES" altLang="es-ES" sz="2800" i="1" dirty="0">
                <a:ea typeface="ＭＳ Ｐゴシック" pitchFamily="34" charset="-128"/>
              </a:rPr>
              <a:t>!</a:t>
            </a:r>
            <a:r>
              <a:rPr lang="es-ES" altLang="es-ES" sz="2800" dirty="0">
                <a:ea typeface="ＭＳ Ｐゴシック" pitchFamily="34" charset="-128"/>
              </a:rPr>
              <a:t>)</a:t>
            </a:r>
            <a:endParaRPr lang="es-ES" altLang="es-ES" dirty="0">
              <a:ea typeface="ＭＳ Ｐゴシック" pitchFamily="34" charset="-128"/>
            </a:endParaRPr>
          </a:p>
        </p:txBody>
      </p:sp>
      <p:pic>
        <p:nvPicPr>
          <p:cNvPr id="66562" name="Picture 2" descr="https://farm5.staticflickr.com/4150/5067471752_1fa8a4ab1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3"/>
            <a:ext cx="2304256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s://farm9.staticflickr.com/8064/8233288287_e3250f784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8206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altLang="es-ES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s-ES" altLang="es-ES" b="1">
                <a:solidFill>
                  <a:srgbClr val="C00000"/>
                </a:solidFill>
                <a:ea typeface="ＭＳ Ｐゴシック" pitchFamily="34" charset="-128"/>
              </a:rPr>
              <a:t>Manos a la obra…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s-ES" altLang="es-ES" dirty="0">
              <a:ea typeface="ＭＳ Ｐゴシック" pitchFamily="34" charset="-128"/>
            </a:endParaRPr>
          </a:p>
          <a:p>
            <a:pPr marL="0" indent="0" algn="ctr"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ea typeface="ＭＳ Ｐゴシック" pitchFamily="34" charset="-128"/>
              </a:rPr>
              <a:t>La plantilla</a:t>
            </a:r>
          </a:p>
          <a:p>
            <a:pPr marL="0" indent="0" algn="ctr">
              <a:buFontTx/>
              <a:buNone/>
            </a:pPr>
            <a:r>
              <a:rPr lang="es-ES" altLang="es-ES" sz="2400" i="1" dirty="0">
                <a:solidFill>
                  <a:srgbClr val="C00000"/>
                </a:solidFill>
                <a:ea typeface="ＭＳ Ｐゴシック" pitchFamily="34" charset="-128"/>
              </a:rPr>
              <a:t>(suponiendo que puedas elegirla)</a:t>
            </a:r>
            <a:endParaRPr lang="es-ES" altLang="es-ES" b="1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816CC-026C-4A0A-9692-4ACC0D48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tamaño usar?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4075CF-0923-42DE-A564-6C9F7F6B5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3600" dirty="0"/>
              <a:t>¿Tamaño de pantalla estándar (4:3)</a:t>
            </a:r>
          </a:p>
          <a:p>
            <a:pPr marL="0" indent="0" algn="ctr">
              <a:buNone/>
            </a:pPr>
            <a:r>
              <a:rPr lang="es-ES" sz="3600" dirty="0"/>
              <a:t>o </a:t>
            </a:r>
          </a:p>
          <a:p>
            <a:pPr marL="0" indent="0" algn="ctr">
              <a:buNone/>
            </a:pPr>
            <a:r>
              <a:rPr lang="es-ES" sz="3600" dirty="0"/>
              <a:t>pantalla panorámica (16:9)?</a:t>
            </a:r>
          </a:p>
        </p:txBody>
      </p:sp>
    </p:spTree>
    <p:extLst>
      <p:ext uri="{BB962C8B-B14F-4D97-AF65-F5344CB8AC3E}">
        <p14:creationId xmlns:p14="http://schemas.microsoft.com/office/powerpoint/2010/main" val="3627523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382&quot;&gt;&lt;property id=&quot;20148&quot; value=&quot;5&quot;/&gt;&lt;property id=&quot;20300&quot; value=&quot;Slide 1&quot;/&gt;&lt;property id=&quot;20307&quot; value=&quot;1147&quot;/&gt;&lt;/object&gt;&lt;object type=&quot;3&quot; unique_id=&quot;10383&quot;&gt;&lt;property id=&quot;20148&quot; value=&quot;5&quot;/&gt;&lt;property id=&quot;20300&quot; value=&quot;Slide 2 - &amp;quot;Dos fases&amp;quot;&quot;/&gt;&lt;property id=&quot;20307&quot; value=&quot;1148&quot;/&gt;&lt;/object&gt;&lt;object type=&quot;3&quot; unique_id=&quot;10384&quot;&gt;&lt;property id=&quot;20148&quot; value=&quot;5&quot;/&gt;&lt;property id=&quot;20300&quot; value=&quot;Slide 3&quot;/&gt;&lt;property id=&quot;20307&quot; value=&quot;1150&quot;/&gt;&lt;/object&gt;&lt;object type=&quot;3&quot; unique_id=&quot;10385&quot;&gt;&lt;property id=&quot;20148&quot; value=&quot;5&quot;/&gt;&lt;property id=&quot;20300&quot; value=&quot;Slide 12 - &amp;quot;¿Fondo claro o fondo oscuro?&amp;quot;&quot;/&gt;&lt;property id=&quot;20307&quot; value=&quot;1152&quot;/&gt;&lt;/object&gt;&lt;object type=&quot;3&quot; unique_id=&quot;10701&quot;&gt;&lt;property id=&quot;20148&quot; value=&quot;5&quot;/&gt;&lt;property id=&quot;20300&quot; value=&quot;Slide 14 - &amp;quot;¿Qué tipo de letra lees mejor?&amp;quot;&quot;/&gt;&lt;property id=&quot;20307&quot; value=&quot;1154&quot;/&gt;&lt;/object&gt;&lt;object type=&quot;3&quot; unique_id=&quot;10980&quot;&gt;&lt;property id=&quot;20148&quot; value=&quot;5&quot;/&gt;&lt;property id=&quot;20300&quot; value=&quot;Slide 4 - &amp;quot;Cuestiones previas&amp;quot;&quot;/&gt;&lt;property id=&quot;20307&quot; value=&quot;1157&quot;/&gt;&lt;/object&gt;&lt;object type=&quot;3&quot; unique_id=&quot;10982&quot;&gt;&lt;property id=&quot;20148&quot; value=&quot;5&quot;/&gt;&lt;property id=&quot;20300&quot; value=&quot;Slide 7&quot;/&gt;&lt;property id=&quot;20307&quot; value=&quot;1158&quot;/&gt;&lt;/object&gt;&lt;object type=&quot;3&quot; unique_id=&quot;11284&quot;&gt;&lt;property id=&quot;20148&quot; value=&quot;5&quot;/&gt;&lt;property id=&quot;20300&quot; value=&quot;Slide 5 - &amp;quot;Haz un esquema &amp;#x0D;&amp;#x0A;o boceto en papel&amp;quot;&quot;/&gt;&lt;property id=&quot;20307&quot; value=&quot;1160&quot;/&gt;&lt;/object&gt;&lt;object type=&quot;3&quot; unique_id=&quot;11285&quot;&gt;&lt;property id=&quot;20148&quot; value=&quot;5&quot;/&gt;&lt;property id=&quot;20300&quot; value=&quot;Slide 6 - &amp;quot;Dos ideas clave&amp;quot;&quot;/&gt;&lt;property id=&quot;20307&quot; value=&quot;1162&quot;/&gt;&lt;/object&gt;&lt;object type=&quot;3&quot; unique_id=&quot;11440&quot;&gt;&lt;property id=&quot;20148&quot; value=&quot;5&quot;/&gt;&lt;property id=&quot;20300&quot; value=&quot;Slide 9&quot;/&gt;&lt;property id=&quot;20307&quot; value=&quot;1163&quot;/&gt;&lt;/object&gt;&lt;object type=&quot;3&quot; unique_id=&quot;11805&quot;&gt;&lt;property id=&quot;20148&quot; value=&quot;5&quot;/&gt;&lt;property id=&quot;20300&quot; value=&quot;Slide 10&quot;/&gt;&lt;property id=&quot;20307&quot; value=&quot;1164&quot;/&gt;&lt;/object&gt;&lt;object type=&quot;3&quot; unique_id=&quot;12495&quot;&gt;&lt;property id=&quot;20148&quot; value=&quot;5&quot;/&gt;&lt;property id=&quot;20300&quot; value=&quot;Slide 8&quot;/&gt;&lt;property id=&quot;20307&quot; value=&quot;1166&quot;/&gt;&lt;/object&gt;&lt;object type=&quot;3&quot; unique_id=&quot;12496&quot;&gt;&lt;property id=&quot;20148&quot; value=&quot;5&quot;/&gt;&lt;property id=&quot;20300&quot; value=&quot;Slide 11&quot;/&gt;&lt;property id=&quot;20307&quot; value=&quot;1167&quot;/&gt;&lt;/object&gt;&lt;object type=&quot;3&quot; unique_id=&quot;12497&quot;&gt;&lt;property id=&quot;20148&quot; value=&quot;5&quot;/&gt;&lt;property id=&quot;20300&quot; value=&quot;Slide 13 - &amp;quot;¿Fondo claro o fondo oscuro?&amp;quot;&quot;/&gt;&lt;property id=&quot;20307&quot; value=&quot;1168&quot;/&gt;&lt;/object&gt;&lt;object type=&quot;3&quot; unique_id=&quot;12498&quot;&gt;&lt;property id=&quot;20148&quot; value=&quot;5&quot;/&gt;&lt;property id=&quot;20300&quot; value=&quot;Slide 15&quot;/&gt;&lt;property id=&quot;20307&quot; value=&quot;1169&quot;/&gt;&lt;/object&gt;&lt;object type=&quot;3&quot; unique_id=&quot;12499&quot;&gt;&lt;property id=&quot;20148&quot; value=&quot;5&quot;/&gt;&lt;property id=&quot;20300&quot; value=&quot;Slide 18&quot;/&gt;&lt;property id=&quot;20307&quot; value=&quot;1170&quot;/&gt;&lt;/object&gt;&lt;object type=&quot;3&quot; unique_id=&quot;12500&quot;&gt;&lt;property id=&quot;20148&quot; value=&quot;5&quot;/&gt;&lt;property id=&quot;20300&quot; value=&quot;Slide 19 - &amp;quot;Grandes parrafadas (v1.0)&amp;quot;&quot;/&gt;&lt;property id=&quot;20307&quot; value=&quot;1171&quot;/&gt;&lt;/object&gt;&lt;object type=&quot;3&quot; unique_id=&quot;12501&quot;&gt;&lt;property id=&quot;20148&quot; value=&quot;5&quot;/&gt;&lt;property id=&quot;20300&quot; value=&quot;Slide 21 - &amp;quot;“Dominio” de las animaciones&amp;quot;&quot;/&gt;&lt;property id=&quot;20307&quot; value=&quot;1173&quot;/&gt;&lt;/object&gt;&lt;object type=&quot;3&quot; unique_id=&quot;12502&quot;&gt;&lt;property id=&quot;20148&quot; value=&quot;5&quot;/&gt;&lt;property id=&quot;20300&quot; value=&quot;Slide 22 - &amp;quot;Por lo tanto…&amp;quot;&quot;/&gt;&lt;property id=&quot;20307&quot; value=&quot;1172&quot;/&gt;&lt;/object&gt;&lt;object type=&quot;3&quot; unique_id=&quot;12799&quot;&gt;&lt;property id=&quot;20148&quot; value=&quot;5&quot;/&gt;&lt;property id=&quot;20300&quot; value=&quot;Slide 16 - &amp;quot;Contenido&amp;quot;&quot;/&gt;&lt;property id=&quot;20307&quot; value=&quot;1174&quot;/&gt;&lt;/object&gt;&lt;object type=&quot;3&quot; unique_id=&quot;12800&quot;&gt;&lt;property id=&quot;20148&quot; value=&quot;5&quot;/&gt;&lt;property id=&quot;20300&quot; value=&quot;Slide 31&quot;/&gt;&lt;property id=&quot;20307&quot; value=&quot;1175&quot;/&gt;&lt;/object&gt;&lt;object type=&quot;3&quot; unique_id=&quot;13282&quot;&gt;&lt;property id=&quot;20148&quot; value=&quot;5&quot;/&gt;&lt;property id=&quot;20300&quot; value=&quot;Slide 29 - &amp;quot;Las últimas transparencias&amp;quot;&quot;/&gt;&lt;property id=&quot;20307&quot; value=&quot;1177&quot;/&gt;&lt;/object&gt;&lt;object type=&quot;3&quot; unique_id=&quot;13593&quot;&gt;&lt;property id=&quot;20148&quot; value=&quot;5&quot;/&gt;&lt;property id=&quot;20300&quot; value=&quot;Slide 17 - &amp;quot;Tabla de contenidos&amp;quot;&quot;/&gt;&lt;property id=&quot;20307&quot; value=&quot;1182&quot;/&gt;&lt;/object&gt;&lt;object type=&quot;3&quot; unique_id=&quot;13594&quot;&gt;&lt;property id=&quot;20148&quot; value=&quot;5&quot;/&gt;&lt;property id=&quot;20300&quot; value=&quot;Slide 34 - &amp;quot;Postura corporal, gestos,&amp;#x0D;&amp;#x0A;mirada y puntero&amp;quot;&quot;/&gt;&lt;property id=&quot;20307&quot; value=&quot;1178&quot;/&gt;&lt;/object&gt;&lt;object type=&quot;3&quot; unique_id=&quot;13595&quot;&gt;&lt;property id=&quot;20148&quot; value=&quot;5&quot;/&gt;&lt;property id=&quot;20300&quot; value=&quot;Slide 35 - &amp;quot;La voz&amp;quot;&quot;/&gt;&lt;property id=&quot;20307&quot; value=&quot;1179&quot;/&gt;&lt;/object&gt;&lt;object type=&quot;3&quot; unique_id=&quot;13597&quot;&gt;&lt;property id=&quot;20148&quot; value=&quot;5&quot;/&gt;&lt;property id=&quot;20300&quot; value=&quot;Slide 36 - &amp;quot;Cómo empezar&amp;quot;&quot;/&gt;&lt;property id=&quot;20307&quot; value=&quot;1181&quot;/&gt;&lt;/object&gt;&lt;object type=&quot;3&quot; unique_id=&quot;14332&quot;&gt;&lt;property id=&quot;20148&quot; value=&quot;5&quot;/&gt;&lt;property id=&quot;20300&quot; value=&quot;Slide 20 - &amp;quot;Grandes parrafadas (v1.1)&amp;quot;&quot;/&gt;&lt;property id=&quot;20307&quot; value=&quot;1186&quot;/&gt;&lt;/object&gt;&lt;object type=&quot;3&quot; unique_id=&quot;15007&quot;&gt;&lt;property id=&quot;20148&quot; value=&quot;5&quot;/&gt;&lt;property id=&quot;20300&quot; value=&quot;Slide 25 - &amp;quot;Gráficas (v1.0)&amp;quot;&quot;/&gt;&lt;property id=&quot;20307&quot; value=&quot;1187&quot;/&gt;&lt;/object&gt;&lt;object type=&quot;3&quot; unique_id=&quot;15008&quot;&gt;&lt;property id=&quot;20148&quot; value=&quot;5&quot;/&gt;&lt;property id=&quot;20300&quot; value=&quot;Slide 30 - &amp;quot;Bibliografía&amp;quot;&quot;/&gt;&lt;property id=&quot;20307&quot; value=&quot;1188&quot;/&gt;&lt;/object&gt;&lt;object type=&quot;3&quot; unique_id=&quot;15009&quot;&gt;&lt;property id=&quot;20148&quot; value=&quot;5&quot;/&gt;&lt;property id=&quot;20300&quot; value=&quot;Slide 32 - &amp;quot;Ensayos&amp;quot;&quot;/&gt;&lt;property id=&quot;20307&quot; value=&quot;1189&quot;/&gt;&lt;/object&gt;&lt;object type=&quot;3&quot; unique_id=&quot;15010&quot;&gt;&lt;property id=&quot;20148&quot; value=&quot;5&quot;/&gt;&lt;property id=&quot;20300&quot; value=&quot;Slide 38 - &amp;quot;Las preguntas&amp;quot;&quot;/&gt;&lt;property id=&quot;20307&quot; value=&quot;1190&quot;/&gt;&lt;/object&gt;&lt;object type=&quot;3&quot; unique_id=&quot;15011&quot;&gt;&lt;property id=&quot;20148&quot; value=&quot;5&quot;/&gt;&lt;property id=&quot;20300&quot; value=&quot;Slide 40 - &amp;quot;Toma precauciones…&amp;quot;&quot;/&gt;&lt;property id=&quot;20307&quot; value=&quot;1191&quot;/&gt;&lt;/object&gt;&lt;object type=&quot;3&quot; unique_id=&quot;15439&quot;&gt;&lt;property id=&quot;20148&quot; value=&quot;5&quot;/&gt;&lt;property id=&quot;20300&quot; value=&quot;Slide 23 - &amp;quot;Algoritmo genético (v1.0)&amp;quot;&quot;/&gt;&lt;property id=&quot;20307&quot; value=&quot;1192&quot;/&gt;&lt;/object&gt;&lt;object type=&quot;3&quot; unique_id=&quot;15440&quot;&gt;&lt;property id=&quot;20148&quot; value=&quot;5&quot;/&gt;&lt;property id=&quot;20300&quot; value=&quot;Slide 24 - &amp;quot;Algoritmo genético (v2.0)&amp;quot;&quot;/&gt;&lt;property id=&quot;20307&quot; value=&quot;1193&quot;/&gt;&lt;/object&gt;&lt;object type=&quot;3&quot; unique_id=&quot;15879&quot;&gt;&lt;property id=&quot;20148&quot; value=&quot;5&quot;/&gt;&lt;property id=&quot;20300&quot; value=&quot;Slide 26 - &amp;quot;Gráficas (v2.0)&amp;quot;&quot;/&gt;&lt;property id=&quot;20307&quot; value=&quot;1194&quot;/&gt;&lt;/object&gt;&lt;object type=&quot;3&quot; unique_id=&quot;15880&quot;&gt;&lt;property id=&quot;20148&quot; value=&quot;5&quot;/&gt;&lt;property id=&quot;20300&quot; value=&quot;Slide 28&quot;/&gt;&lt;property id=&quot;20307&quot; value=&quot;1196&quot;/&gt;&lt;/object&gt;&lt;object type=&quot;3&quot; unique_id=&quot;16486&quot;&gt;&lt;property id=&quot;20148&quot; value=&quot;5&quot;/&gt;&lt;property id=&quot;20300&quot; value=&quot;Slide 37 - &amp;quot;Cómo terminar&amp;quot;&quot;/&gt;&lt;property id=&quot;20307&quot; value=&quot;1198&quot;/&gt;&lt;/object&gt;&lt;object type=&quot;3&quot; unique_id=&quot;16487&quot;&gt;&lt;property id=&quot;20148&quot; value=&quot;5&quot;/&gt;&lt;property id=&quot;20300&quot; value=&quot;Slide 41 - &amp;quot;Puedes saltarte las reglas&amp;quot;&quot;/&gt;&lt;property id=&quot;20307&quot; value=&quot;1199&quot;/&gt;&lt;/object&gt;&lt;object type=&quot;3&quot; unique_id=&quot;17023&quot;&gt;&lt;property id=&quot;20148&quot; value=&quot;5&quot;/&gt;&lt;property id=&quot;20300&quot; value=&quot;Slide 27 - &amp;quot;Ecuaciones&amp;quot;&quot;/&gt;&lt;property id=&quot;20307&quot; value=&quot;1200&quot;/&gt;&lt;/object&gt;&lt;object type=&quot;3&quot; unique_id=&quot;17024&quot;&gt;&lt;property id=&quot;20148&quot; value=&quot;5&quot;/&gt;&lt;property id=&quot;20300&quot; value=&quot;Slide 39&quot;/&gt;&lt;property id=&quot;20307&quot; value=&quot;1201&quot;/&gt;&lt;/object&gt;&lt;object type=&quot;3&quot; unique_id=&quot;17197&quot;&gt;&lt;property id=&quot;20148&quot; value=&quot;5&quot;/&gt;&lt;property id=&quot;20300&quot; value=&quot;Slide 33&quot;/&gt;&lt;property id=&quot;20307&quot; value=&quot;1202&quot;/&gt;&lt;/object&gt;&lt;object type=&quot;3&quot; unique_id=&quot;17930&quot;&gt;&lt;property id=&quot;20148&quot; value=&quot;5&quot;/&gt;&lt;property id=&quot;20300&quot; value=&quot;Slide 42 - &amp;quot;Y sobre todo…&amp;quot;&quot;/&gt;&lt;property id=&quot;20307&quot; value=&quot;1203&quot;/&gt;&lt;/object&gt;&lt;object type=&quot;3&quot; unique_id=&quot;18195&quot;&gt;&lt;property id=&quot;20148&quot; value=&quot;5&quot;/&gt;&lt;property id=&quot;20300&quot; value=&quot;Slide 43&quot;/&gt;&lt;property id=&quot;20307&quot; value=&quot;1205&quot;/&gt;&lt;/object&gt;&lt;object type=&quot;3&quot; unique_id=&quot;18196&quot;&gt;&lt;property id=&quot;20148&quot; value=&quot;5&quot;/&gt;&lt;property id=&quot;20300&quot; value=&quot;Slide 45 - &amp;quot;Cómo citar este documento&amp;quot;&quot;/&gt;&lt;property id=&quot;20307&quot; value=&quot;1204&quot;/&gt;&lt;/object&gt;&lt;object type=&quot;3&quot; unique_id=&quot;18427&quot;&gt;&lt;property id=&quot;20148&quot; value=&quot;5&quot;/&gt;&lt;property id=&quot;20300&quot; value=&quot;Slide 44&quot;/&gt;&lt;property id=&quot;20307&quot; value=&quot;1206&quot;/&gt;&lt;/object&gt;&lt;object type=&quot;3&quot; unique_id=&quot;18669&quot;&gt;&lt;property id=&quot;20148&quot; value=&quot;5&quot;/&gt;&lt;property id=&quot;20300&quot; value=&quot;Slide 46 - &amp;quot;Fotografías empleadas&amp;quot;&quot;/&gt;&lt;property id=&quot;20307&quot; value=&quot;120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alk_template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8484E0"/>
      </a:folHlink>
    </a:clrScheme>
    <a:fontScheme name="Talk_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0000" tIns="46800" rIns="90000" bIns="4680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0000" tIns="46800" rIns="90000" bIns="4680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lk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k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presentaciones\Estratégico.pot</Template>
  <TotalTime>16856</TotalTime>
  <Words>1871</Words>
  <Application>Microsoft Office PowerPoint</Application>
  <PresentationFormat>Presentación en pantalla (4:3)</PresentationFormat>
  <Paragraphs>364</Paragraphs>
  <Slides>47</Slides>
  <Notes>19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5" baseType="lpstr">
      <vt:lpstr>ＭＳ Ｐゴシック</vt:lpstr>
      <vt:lpstr>Arial</vt:lpstr>
      <vt:lpstr>Cambria Math</vt:lpstr>
      <vt:lpstr>Freestyle Script</vt:lpstr>
      <vt:lpstr>Symbol</vt:lpstr>
      <vt:lpstr>Times New Roman</vt:lpstr>
      <vt:lpstr>Talk_template</vt:lpstr>
      <vt:lpstr>Foto de Photo Editor</vt:lpstr>
      <vt:lpstr>Presentación de PowerPoint</vt:lpstr>
      <vt:lpstr>Dos fases</vt:lpstr>
      <vt:lpstr>Presentación de PowerPoint</vt:lpstr>
      <vt:lpstr>Cuestiones previas</vt:lpstr>
      <vt:lpstr>Haz un esquema  o boceto en papel</vt:lpstr>
      <vt:lpstr>Dos ideas clave</vt:lpstr>
      <vt:lpstr>Presentación de PowerPoint</vt:lpstr>
      <vt:lpstr>Presentación de PowerPoint</vt:lpstr>
      <vt:lpstr>¿Qué tamaño usar?</vt:lpstr>
      <vt:lpstr>Presentación de PowerPoint</vt:lpstr>
      <vt:lpstr>Presentación de PowerPoint</vt:lpstr>
      <vt:lpstr>Presentación de PowerPoint</vt:lpstr>
      <vt:lpstr>¿Fondo claro o fondo oscuro?</vt:lpstr>
      <vt:lpstr>¿Fondo claro o fondo oscuro?</vt:lpstr>
      <vt:lpstr>¿Qué tipo de letra lees mejor?</vt:lpstr>
      <vt:lpstr>Presentación de PowerPoint</vt:lpstr>
      <vt:lpstr>Contenido</vt:lpstr>
      <vt:lpstr>Tabla de contenidos</vt:lpstr>
      <vt:lpstr>Presentación de PowerPoint</vt:lpstr>
      <vt:lpstr>Grandes parrafadas (v1.0)</vt:lpstr>
      <vt:lpstr>Grandes parrafadas (v1.1)</vt:lpstr>
      <vt:lpstr>“Dominio” de las animaciones</vt:lpstr>
      <vt:lpstr>Por lo tanto…</vt:lpstr>
      <vt:lpstr>Algoritmo genético (v1.0)</vt:lpstr>
      <vt:lpstr>Algoritmo genético (v2.0)</vt:lpstr>
      <vt:lpstr>Gráficas (v1.0)</vt:lpstr>
      <vt:lpstr>Gráficas (v2.0)</vt:lpstr>
      <vt:lpstr>Ecuaciones</vt:lpstr>
      <vt:lpstr>Presentación de PowerPoint</vt:lpstr>
      <vt:lpstr>Las últimas transparencias</vt:lpstr>
      <vt:lpstr>Bibliografía</vt:lpstr>
      <vt:lpstr>Presentación de PowerPoint</vt:lpstr>
      <vt:lpstr>Ensayos</vt:lpstr>
      <vt:lpstr>Presentación de PowerPoint</vt:lpstr>
      <vt:lpstr>Postura corporal, gestos, mirada y puntero</vt:lpstr>
      <vt:lpstr>La voz</vt:lpstr>
      <vt:lpstr>Cómo empezar</vt:lpstr>
      <vt:lpstr>Cómo terminar</vt:lpstr>
      <vt:lpstr>Las preguntas</vt:lpstr>
      <vt:lpstr>Presentación de PowerPoint</vt:lpstr>
      <vt:lpstr>Toma precauciones…</vt:lpstr>
      <vt:lpstr>Puedes saltarte las reglas</vt:lpstr>
      <vt:lpstr>Y sobre todo…</vt:lpstr>
      <vt:lpstr>Presentación de PowerPoint</vt:lpstr>
      <vt:lpstr>Presentación de PowerPoint</vt:lpstr>
      <vt:lpstr>Cómo citar este documento</vt:lpstr>
      <vt:lpstr>Fotografías empleadas</vt:lpstr>
    </vt:vector>
  </TitlesOfParts>
  <Company>GCO-UVa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</dc:title>
  <dc:creator>I. de Miguel et al.</dc:creator>
  <cp:lastModifiedBy>Ignacio de Miguel Jiménez</cp:lastModifiedBy>
  <cp:revision>1044</cp:revision>
  <cp:lastPrinted>2001-01-29T10:16:00Z</cp:lastPrinted>
  <dcterms:created xsi:type="dcterms:W3CDTF">2000-04-02T15:48:22Z</dcterms:created>
  <dcterms:modified xsi:type="dcterms:W3CDTF">2018-01-11T10:50:08Z</dcterms:modified>
</cp:coreProperties>
</file>